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drawings/vmlDrawing1.vml" ContentType="application/vnd.openxmlformats-officedocument.vmlDrawing"/>
  <Override PartName="/ppt/drawings/vmlDrawing2.vml" ContentType="application/vnd.openxmlformats-officedocument.vmlDrawing"/>
  <Override PartName="/ppt/drawings/vmlDrawing3.vml" ContentType="application/vnd.openxmlformats-officedocument.vmlDrawing"/>
  <Override PartName="/ppt/embeddings/oleObject1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61" r:id="rId2"/>
    <p:sldId id="262" r:id="rId3"/>
    <p:sldId id="306" r:id="rId4"/>
    <p:sldId id="307" r:id="rId5"/>
    <p:sldId id="281" r:id="rId6"/>
    <p:sldId id="282" r:id="rId7"/>
    <p:sldId id="288" r:id="rId8"/>
    <p:sldId id="285" r:id="rId9"/>
    <p:sldId id="287" r:id="rId10"/>
    <p:sldId id="289" r:id="rId11"/>
    <p:sldId id="294" r:id="rId12"/>
    <p:sldId id="296" r:id="rId13"/>
    <p:sldId id="297" r:id="rId14"/>
    <p:sldId id="263" r:id="rId15"/>
    <p:sldId id="293" r:id="rId16"/>
    <p:sldId id="301" r:id="rId17"/>
    <p:sldId id="28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849"/>
    <a:srgbClr val="E85412"/>
    <a:srgbClr val="7C7C7C"/>
    <a:srgbClr val="EB9047"/>
    <a:srgbClr val="EEA365"/>
    <a:srgbClr val="B51621"/>
    <a:srgbClr val="EF7139"/>
    <a:srgbClr val="B8B8B8"/>
    <a:srgbClr val="FF9616"/>
    <a:srgbClr val="0C4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CAF9ED-07DC-4A11-8D7F-57B35C25682E}" styleName="Styl pośredni 1 — Ak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Styl jasny 2 — Ak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76" autoAdjust="0"/>
    <p:restoredTop sz="82004" autoAdjust="0"/>
  </p:normalViewPr>
  <p:slideViewPr>
    <p:cSldViewPr snapToGrid="0" showGuides="1">
      <p:cViewPr varScale="1">
        <p:scale>
          <a:sx n="91" d="100"/>
          <a:sy n="91" d="100"/>
        </p:scale>
        <p:origin x="23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2227" y="53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drawings/_rels/vmlDrawing1.vml.rels><?xml version='1.0' encoding='UTF-8' standalone='yes'?>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'1.0' encoding='UTF-8' standalone='yes'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wmf"/><Relationship Id="rId3" Type="http://schemas.openxmlformats.org/officeDocument/2006/relationships/image" Target="../media/image46.wmf"/><Relationship Id="rId4" Type="http://schemas.openxmlformats.org/officeDocument/2006/relationships/image" Target="../media/image47.wmf"/><Relationship Id="rId5" Type="http://schemas.openxmlformats.org/officeDocument/2006/relationships/image" Target="../media/image48.wmf"/></Relationships>
</file>

<file path=ppt/drawings/_rels/vmlDrawing3.vml.rels><?xml version='1.0' encoding='UTF-8' standalone='yes'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Relationship Id="rId3" Type="http://schemas.openxmlformats.org/officeDocument/2006/relationships/image" Target="../media/image51.wmf"/><Relationship Id="rId4" Type="http://schemas.openxmlformats.org/officeDocument/2006/relationships/image" Target="../media/image52.wmf"/><Relationship Id="rId5" Type="http://schemas.openxmlformats.org/officeDocument/2006/relationships/image" Target="../media/image53.wmf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D4E4BE-C9FE-425B-9617-4AEF367DC154}" type="datetimeFigureOut">
              <a:rPr lang="en-US" smtClean="0"/>
              <a:pPr/>
              <a:t>3/24/2018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299CC-B916-4666-9F50-8EF894F0839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270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B53761-A240-4A53-B146-DE1DA3897C41}" type="datetimeFigureOut">
              <a:rPr lang="en-US" smtClean="0"/>
              <a:pPr/>
              <a:t>3/24/2018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46F4A1-8671-4478-A93F-6D08813F9BA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200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704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67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27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089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974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20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42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7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497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69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98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78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40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056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46F4A1-8671-4478-A93F-6D08813F9BA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55071"/>
      </p:ext>
    </p:extLst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youtube.com/watch?v=S-fDoxerKeA" TargetMode="Externa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watch?v=CimJI88c4fE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jpe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1" Type="http://schemas.openxmlformats.org/officeDocument/2006/relationships/image" Target="../media/image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hyperlink" Target="https://www.youtube.com/watch?v=CimJI88c4fE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s://www.youtube.com/watch?v=S-fDoxerKeA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42"/>
          <p:cNvSpPr>
            <a:spLocks noChangeArrowheads="1"/>
          </p:cNvSpPr>
          <p:nvPr userDrawn="1"/>
        </p:nvSpPr>
        <p:spPr bwMode="auto">
          <a:xfrm>
            <a:off x="0" y="6290733"/>
            <a:ext cx="9144000" cy="567266"/>
          </a:xfrm>
          <a:prstGeom prst="rect">
            <a:avLst/>
          </a:prstGeom>
          <a:solidFill>
            <a:srgbClr val="E85412"/>
          </a:solidFill>
          <a:ln>
            <a:noFill/>
          </a:ln>
          <a:extLst/>
        </p:spPr>
        <p:txBody>
          <a:bodyPr/>
          <a:lstStyle/>
          <a:p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0"/>
            <a:ext cx="9144000" cy="1745595"/>
          </a:xfrm>
          <a:prstGeom prst="rect">
            <a:avLst/>
          </a:prstGeom>
          <a:gradFill flip="none" rotWithShape="1">
            <a:gsLst>
              <a:gs pos="1000">
                <a:schemeClr val="bg1"/>
              </a:gs>
              <a:gs pos="72000">
                <a:schemeClr val="bg1">
                  <a:lumMod val="68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79750" y="4171064"/>
            <a:ext cx="8347808" cy="61947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Author</a:t>
            </a:r>
            <a:r>
              <a:rPr lang="fr-FR" dirty="0"/>
              <a:t>, </a:t>
            </a:r>
            <a:r>
              <a:rPr lang="fr-FR" dirty="0" err="1"/>
              <a:t>University</a:t>
            </a:r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>
          <a:xfrm>
            <a:off x="380483" y="2130005"/>
            <a:ext cx="8347808" cy="1821383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 dirty="0" err="1"/>
              <a:t>Title</a:t>
            </a:r>
            <a:r>
              <a:rPr lang="fr-FR" dirty="0"/>
              <a:t> and </a:t>
            </a:r>
            <a:r>
              <a:rPr lang="fr-FR" dirty="0" err="1"/>
              <a:t>subtitle</a:t>
            </a:r>
            <a:endParaRPr lang="en-US" dirty="0"/>
          </a:p>
        </p:txBody>
      </p:sp>
      <p:sp>
        <p:nvSpPr>
          <p:cNvPr id="16" name="Rectangle 442"/>
          <p:cNvSpPr>
            <a:spLocks noChangeArrowheads="1"/>
          </p:cNvSpPr>
          <p:nvPr userDrawn="1"/>
        </p:nvSpPr>
        <p:spPr bwMode="auto">
          <a:xfrm>
            <a:off x="0" y="1727595"/>
            <a:ext cx="9144000" cy="18000"/>
          </a:xfrm>
          <a:prstGeom prst="rect">
            <a:avLst/>
          </a:prstGeom>
          <a:gradFill>
            <a:gsLst>
              <a:gs pos="62000">
                <a:srgbClr val="E85412"/>
              </a:gs>
              <a:gs pos="92000">
                <a:srgbClr val="E85412">
                  <a:alpha val="4000"/>
                </a:srgbClr>
              </a:gs>
            </a:gsLst>
            <a:lin ang="0" scaled="0"/>
          </a:gradFill>
          <a:ln>
            <a:noFill/>
          </a:ln>
          <a:extLst/>
        </p:spPr>
        <p:txBody>
          <a:bodyPr/>
          <a:lstStyle/>
          <a:p>
            <a:endParaRPr lang="de-DE"/>
          </a:p>
        </p:txBody>
      </p:sp>
      <p:sp>
        <p:nvSpPr>
          <p:cNvPr id="28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240810" y="6380480"/>
            <a:ext cx="8653807" cy="477520"/>
          </a:xfrm>
        </p:spPr>
        <p:txBody>
          <a:bodyPr>
            <a:noAutofit/>
          </a:bodyPr>
          <a:lstStyle>
            <a:lvl1pPr marL="0" indent="0" algn="ctr">
              <a:buNone/>
              <a:defRPr sz="20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Robert Kaczmarek, IRCER-UNILIM, ATHOR Kick-off meeting, Feb. 21</a:t>
            </a:r>
            <a:endParaRPr lang="en-US" dirty="0"/>
          </a:p>
        </p:txBody>
      </p:sp>
      <p:pic>
        <p:nvPicPr>
          <p:cNvPr id="19" name="Image 18">
            <a:hlinkClick r:id="rId2" tgtFrame="_blank"/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306"/>
          <a:stretch/>
        </p:blipFill>
        <p:spPr bwMode="auto">
          <a:xfrm>
            <a:off x="1319958" y="5609734"/>
            <a:ext cx="567104" cy="540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algn="tl" rotWithShape="0">
              <a:prstClr val="black">
                <a:alpha val="18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Image 19">
            <a:hlinkClick r:id="rId4"/>
          </p:cNvPr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045" y="5565807"/>
            <a:ext cx="2565147" cy="54000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sx="97000" sy="97000" algn="tl" rotWithShape="0">
              <a:prstClr val="black">
                <a:alpha val="27000"/>
              </a:prstClr>
            </a:outerShdw>
          </a:effectLst>
        </p:spPr>
      </p:pic>
      <p:pic>
        <p:nvPicPr>
          <p:cNvPr id="21" name="Picture 2" descr="Résultat de recherche d'images pour &quot;unilim&quot;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667" y="249817"/>
            <a:ext cx="1586653" cy="520214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14300" dist="101600" dir="2700000" sx="96000" sy="96000" algn="ctr" rotWithShape="0">
              <a:srgbClr val="000000">
                <a:alpha val="52000"/>
              </a:srgbClr>
            </a:outerShdw>
          </a:effectLst>
        </p:spPr>
      </p:pic>
      <p:pic>
        <p:nvPicPr>
          <p:cNvPr id="22" name="Picture 6" descr="Résultat de recherche d'images pour &quot;logo cnrs transparent&quot;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124" y="954957"/>
            <a:ext cx="535196" cy="535196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sx="96000" sy="96000" algn="ctr" rotWithShape="0">
              <a:srgbClr val="000000">
                <a:alpha val="52000"/>
              </a:srgbClr>
            </a:outerShdw>
          </a:effectLst>
          <a:extLst/>
        </p:spPr>
      </p:pic>
      <p:sp>
        <p:nvSpPr>
          <p:cNvPr id="12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380483" y="4916267"/>
            <a:ext cx="8347075" cy="608013"/>
          </a:xfrm>
        </p:spPr>
        <p:txBody>
          <a:bodyPr>
            <a:normAutofit/>
          </a:bodyPr>
          <a:lstStyle>
            <a:lvl1pPr marL="0" indent="0" algn="ctr">
              <a:buNone/>
              <a:defRPr sz="2000" i="1"/>
            </a:lvl1pPr>
          </a:lstStyle>
          <a:p>
            <a:pPr lvl="0"/>
            <a:r>
              <a:rPr lang="en-US" dirty="0"/>
              <a:t>Co-authors</a:t>
            </a:r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11" y="188200"/>
            <a:ext cx="3292502" cy="1321709"/>
          </a:xfrm>
          <a:prstGeom prst="rect">
            <a:avLst/>
          </a:prstGeom>
          <a:effectLst>
            <a:outerShdw blurRad="101600" dist="101600" dir="2700000" sx="96000" sy="96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50" y="5586800"/>
            <a:ext cx="844731" cy="562934"/>
          </a:xfrm>
          <a:prstGeom prst="rect">
            <a:avLst/>
          </a:prstGeom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à coins arrondis 17"/>
          <p:cNvSpPr/>
          <p:nvPr userDrawn="1"/>
        </p:nvSpPr>
        <p:spPr>
          <a:xfrm>
            <a:off x="7069667" y="895759"/>
            <a:ext cx="898676" cy="644741"/>
          </a:xfrm>
          <a:prstGeom prst="roundRect">
            <a:avLst>
              <a:gd name="adj" fmla="val 5582"/>
            </a:avLst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63500">
            <a:solidFill>
              <a:schemeClr val="bg1"/>
            </a:solidFill>
            <a:round/>
          </a:ln>
          <a:effectLst>
            <a:outerShdw blurRad="127000" dist="101600" dir="2700000" sx="96000" sy="96000" algn="tl" rotWithShape="0">
              <a:prstClr val="black">
                <a:alpha val="5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18">
            <a:extLst>
              <a:ext uri="{FF2B5EF4-FFF2-40B4-BE49-F238E27FC236}">
                <a16:creationId xmlns:a16="http://schemas.microsoft.com/office/drawing/2014/main" id="{3DAAD2C1-37FA-486F-9482-AA5A8869B9F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689" y="236143"/>
            <a:ext cx="783331" cy="526573"/>
          </a:xfrm>
          <a:prstGeom prst="rect">
            <a:avLst/>
          </a:prstGeom>
          <a:solidFill>
            <a:schemeClr val="bg1"/>
          </a:solidFill>
          <a:ln w="63500" cap="rnd">
            <a:solidFill>
              <a:schemeClr val="bg1"/>
            </a:solidFill>
          </a:ln>
        </p:spPr>
      </p:pic>
      <p:sp>
        <p:nvSpPr>
          <p:cNvPr id="24" name="Rectangle à coins arrondis 17"/>
          <p:cNvSpPr/>
          <p:nvPr userDrawn="1"/>
        </p:nvSpPr>
        <p:spPr>
          <a:xfrm>
            <a:off x="7069667" y="890707"/>
            <a:ext cx="898676" cy="644741"/>
          </a:xfrm>
          <a:prstGeom prst="roundRect">
            <a:avLst>
              <a:gd name="adj" fmla="val 5582"/>
            </a:avLst>
          </a:prstGeom>
          <a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0">
            <a:solidFill>
              <a:schemeClr val="bg1"/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127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1"/>
            <a:ext cx="9144000" cy="1082040"/>
          </a:xfrm>
          <a:prstGeom prst="rect">
            <a:avLst/>
          </a:prstGeom>
          <a:gradFill flip="none" rotWithShape="1">
            <a:gsLst>
              <a:gs pos="1000">
                <a:schemeClr val="bg1"/>
              </a:gs>
              <a:gs pos="72000">
                <a:schemeClr val="bg1">
                  <a:lumMod val="68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442"/>
          <p:cNvSpPr>
            <a:spLocks noChangeArrowheads="1"/>
          </p:cNvSpPr>
          <p:nvPr userDrawn="1"/>
        </p:nvSpPr>
        <p:spPr bwMode="auto">
          <a:xfrm>
            <a:off x="0" y="1064041"/>
            <a:ext cx="9144000" cy="18000"/>
          </a:xfrm>
          <a:prstGeom prst="rect">
            <a:avLst/>
          </a:prstGeom>
          <a:gradFill>
            <a:gsLst>
              <a:gs pos="79000">
                <a:srgbClr val="E85412"/>
              </a:gs>
              <a:gs pos="100000">
                <a:srgbClr val="FF9A40">
                  <a:alpha val="0"/>
                </a:srgbClr>
              </a:gs>
            </a:gsLst>
            <a:lin ang="0" scaled="0"/>
          </a:gradFill>
          <a:ln>
            <a:noFill/>
          </a:ln>
          <a:extLst/>
        </p:spPr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812" y="1443381"/>
            <a:ext cx="8565255" cy="4919516"/>
          </a:xfrm>
        </p:spPr>
        <p:txBody>
          <a:bodyPr/>
          <a:lstStyle>
            <a:lvl1pPr marL="457200" indent="-457200">
              <a:buClr>
                <a:srgbClr val="E85412"/>
              </a:buClr>
              <a:buFont typeface="Arial" panose="020B0604020202020204" pitchFamily="34" charset="0"/>
              <a:buChar char="►"/>
              <a:defRPr>
                <a:solidFill>
                  <a:schemeClr val="tx1"/>
                </a:solidFill>
                <a:sym typeface="Wingdings 3" panose="05040102010807070707" pitchFamily="18" charset="2"/>
              </a:defRPr>
            </a:lvl1pPr>
            <a:lvl2pPr marL="800100" indent="-342900">
              <a:buClr>
                <a:srgbClr val="E85412"/>
              </a:buClr>
              <a:buFont typeface="Wingdings" panose="05000000000000000000" pitchFamily="2" charset="2"/>
              <a:buChar char="§"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E85412"/>
              </a:buCl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buClr>
                <a:srgbClr val="E85412"/>
              </a:buClr>
              <a:defRPr/>
            </a:lvl4pPr>
            <a:lvl5pPr>
              <a:buClr>
                <a:srgbClr val="E85412"/>
              </a:buClr>
              <a:defRPr/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7" name="Rectangle 442"/>
          <p:cNvSpPr>
            <a:spLocks noChangeArrowheads="1"/>
          </p:cNvSpPr>
          <p:nvPr userDrawn="1"/>
        </p:nvSpPr>
        <p:spPr bwMode="auto">
          <a:xfrm>
            <a:off x="0" y="6592569"/>
            <a:ext cx="6877194" cy="265431"/>
          </a:xfrm>
          <a:prstGeom prst="rect">
            <a:avLst/>
          </a:prstGeom>
          <a:solidFill>
            <a:srgbClr val="E85412"/>
          </a:solidFill>
          <a:ln>
            <a:noFill/>
          </a:ln>
          <a:extLst/>
        </p:spPr>
        <p:txBody>
          <a:bodyPr/>
          <a:lstStyle/>
          <a:p>
            <a:endParaRPr lang="de-DE" b="1" dirty="0">
              <a:solidFill>
                <a:schemeClr val="bg1"/>
              </a:solidFill>
            </a:endParaRPr>
          </a:p>
        </p:txBody>
      </p:sp>
      <p:sp>
        <p:nvSpPr>
          <p:cNvPr id="8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8306414" y="6592569"/>
            <a:ext cx="776416" cy="24003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3801DE25-8AC7-472D-92F7-9B620CD21E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hevron 8"/>
          <p:cNvSpPr/>
          <p:nvPr userDrawn="1"/>
        </p:nvSpPr>
        <p:spPr>
          <a:xfrm>
            <a:off x="6741939" y="6597015"/>
            <a:ext cx="262890" cy="262890"/>
          </a:xfrm>
          <a:prstGeom prst="chevron">
            <a:avLst/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hevron 9"/>
          <p:cNvSpPr/>
          <p:nvPr userDrawn="1"/>
        </p:nvSpPr>
        <p:spPr>
          <a:xfrm>
            <a:off x="6924687" y="6597015"/>
            <a:ext cx="593408" cy="262890"/>
          </a:xfrm>
          <a:prstGeom prst="chevron">
            <a:avLst/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/>
          <p:cNvSpPr/>
          <p:nvPr userDrawn="1"/>
        </p:nvSpPr>
        <p:spPr>
          <a:xfrm>
            <a:off x="7439779" y="6592569"/>
            <a:ext cx="423383" cy="262890"/>
          </a:xfrm>
          <a:prstGeom prst="chevron">
            <a:avLst/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 userDrawn="1"/>
        </p:nvSpPr>
        <p:spPr>
          <a:xfrm>
            <a:off x="7779384" y="6592569"/>
            <a:ext cx="293981" cy="262890"/>
          </a:xfrm>
          <a:prstGeom prst="chevron">
            <a:avLst/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 userDrawn="1"/>
        </p:nvSpPr>
        <p:spPr>
          <a:xfrm>
            <a:off x="7989675" y="6592569"/>
            <a:ext cx="274359" cy="262890"/>
          </a:xfrm>
          <a:prstGeom prst="chevron">
            <a:avLst>
              <a:gd name="adj" fmla="val 54347"/>
            </a:avLst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 userDrawn="1"/>
        </p:nvSpPr>
        <p:spPr>
          <a:xfrm>
            <a:off x="8181412" y="6592569"/>
            <a:ext cx="191607" cy="262890"/>
          </a:xfrm>
          <a:prstGeom prst="chevron">
            <a:avLst>
              <a:gd name="adj" fmla="val 70289"/>
            </a:avLst>
          </a:prstGeom>
          <a:solidFill>
            <a:srgbClr val="E854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Espace réservé du texte 27"/>
          <p:cNvSpPr>
            <a:spLocks noGrp="1"/>
          </p:cNvSpPr>
          <p:nvPr>
            <p:ph type="body" sz="quarter" idx="14" hasCustomPrompt="1"/>
          </p:nvPr>
        </p:nvSpPr>
        <p:spPr>
          <a:xfrm>
            <a:off x="36339" y="6597015"/>
            <a:ext cx="6779363" cy="258069"/>
          </a:xfrm>
        </p:spPr>
        <p:txBody>
          <a:bodyPr>
            <a:normAutofit/>
          </a:bodyPr>
          <a:lstStyle>
            <a:lvl1pPr marL="0" indent="0">
              <a:buNone/>
              <a:defRPr sz="11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Robert Kaczmarek, IRCER-UNILIM, ATHOR Kick-off meeting, February 21, 2018</a:t>
            </a:r>
            <a:endParaRPr lang="en-US" dirty="0"/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49" b="31521"/>
          <a:stretch/>
        </p:blipFill>
        <p:spPr>
          <a:xfrm>
            <a:off x="106723" y="119156"/>
            <a:ext cx="1947011" cy="781325"/>
          </a:xfrm>
          <a:prstGeom prst="rect">
            <a:avLst/>
          </a:prstGeom>
          <a:ln>
            <a:noFill/>
          </a:ln>
          <a:effectLst>
            <a:outerShdw blurRad="254000" dist="139700" dir="1260000" sx="98000" sy="98000" algn="tl" rotWithShape="0">
              <a:srgbClr val="333333">
                <a:alpha val="54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075973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2" r="774"/>
          <a:stretch/>
        </p:blipFill>
        <p:spPr>
          <a:xfrm>
            <a:off x="0" y="1"/>
            <a:ext cx="9144000" cy="5445276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0" y="3728621"/>
            <a:ext cx="9144000" cy="1704784"/>
          </a:xfrm>
          <a:prstGeom prst="rect">
            <a:avLst/>
          </a:prstGeom>
          <a:gradFill flip="none" rotWithShape="1">
            <a:gsLst>
              <a:gs pos="1000">
                <a:schemeClr val="bg1">
                  <a:lumMod val="75000"/>
                  <a:alpha val="66000"/>
                </a:schemeClr>
              </a:gs>
              <a:gs pos="54000">
                <a:schemeClr val="bg1">
                  <a:lumMod val="68000"/>
                </a:schemeClr>
              </a:gs>
              <a:gs pos="98000">
                <a:schemeClr val="tx1">
                  <a:lumMod val="50000"/>
                  <a:lumOff val="5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801200" y="3825374"/>
            <a:ext cx="7846400" cy="1105545"/>
          </a:xfrm>
        </p:spPr>
        <p:txBody>
          <a:bodyPr/>
          <a:lstStyle>
            <a:lvl1pPr>
              <a:defRPr sz="4400" baseline="0">
                <a:effectLst>
                  <a:glow rad="76200">
                    <a:schemeClr val="bg1">
                      <a:lumMod val="95000"/>
                      <a:alpha val="40000"/>
                    </a:schemeClr>
                  </a:glow>
                </a:effectLst>
              </a:defRPr>
            </a:lvl1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attention</a:t>
            </a:r>
            <a:endParaRPr lang="en-US" dirty="0"/>
          </a:p>
        </p:txBody>
      </p:sp>
      <p:sp>
        <p:nvSpPr>
          <p:cNvPr id="7" name="Espace réservé du numéro de diapositive 9"/>
          <p:cNvSpPr>
            <a:spLocks noGrp="1"/>
          </p:cNvSpPr>
          <p:nvPr>
            <p:ph type="sldNum" sz="quarter" idx="12"/>
          </p:nvPr>
        </p:nvSpPr>
        <p:spPr>
          <a:xfrm>
            <a:off x="8306414" y="6592569"/>
            <a:ext cx="776416" cy="240031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3801DE25-8AC7-472D-92F7-9B620CD21E5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442"/>
          <p:cNvSpPr>
            <a:spLocks noChangeArrowheads="1"/>
          </p:cNvSpPr>
          <p:nvPr userDrawn="1"/>
        </p:nvSpPr>
        <p:spPr bwMode="auto">
          <a:xfrm>
            <a:off x="0" y="5445277"/>
            <a:ext cx="9144000" cy="18000"/>
          </a:xfrm>
          <a:prstGeom prst="rect">
            <a:avLst/>
          </a:prstGeom>
          <a:gradFill>
            <a:gsLst>
              <a:gs pos="79000">
                <a:srgbClr val="E85412"/>
              </a:gs>
              <a:gs pos="100000">
                <a:srgbClr val="FF9A40">
                  <a:alpha val="0"/>
                </a:srgbClr>
              </a:gs>
            </a:gsLst>
            <a:lin ang="0" scaled="0"/>
          </a:gradFill>
          <a:ln>
            <a:noFill/>
          </a:ln>
          <a:extLst/>
        </p:spPr>
        <p:txBody>
          <a:bodyPr/>
          <a:lstStyle/>
          <a:p>
            <a:endParaRPr lang="de-D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3" hasCustomPrompt="1"/>
          </p:nvPr>
        </p:nvSpPr>
        <p:spPr>
          <a:xfrm>
            <a:off x="3349982" y="5549498"/>
            <a:ext cx="5794018" cy="1170956"/>
          </a:xfrm>
        </p:spPr>
        <p:txBody>
          <a:bodyPr>
            <a:noAutofit/>
          </a:bodyPr>
          <a:lstStyle>
            <a:lvl1pPr marL="0" indent="0" algn="just">
              <a:lnSpc>
                <a:spcPct val="150000"/>
              </a:lnSpc>
              <a:buNone/>
              <a:defRPr sz="1200" b="1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Acknowledgments: this work was supported by the funding scheme of the European Commission, Marie </a:t>
            </a:r>
            <a:r>
              <a:rPr lang="en-US" dirty="0" err="1"/>
              <a:t>Skłodowska</a:t>
            </a:r>
            <a:r>
              <a:rPr lang="en-US" dirty="0"/>
              <a:t>-Curie Actions Innovative Training Networks in the frame of the project ATHOR - Advanced </a:t>
            </a:r>
            <a:r>
              <a:rPr lang="en-US" dirty="0" err="1"/>
              <a:t>THermomechanical</a:t>
            </a:r>
            <a:r>
              <a:rPr lang="en-US" dirty="0"/>
              <a:t> multiscale modelling of Refractory linings 764987 Grant.</a:t>
            </a:r>
          </a:p>
        </p:txBody>
      </p:sp>
      <p:pic>
        <p:nvPicPr>
          <p:cNvPr id="11" name="Image 10">
            <a:hlinkClick r:id="rId3"/>
          </p:cNvPr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5586576"/>
            <a:ext cx="2158006" cy="508431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sx="97000" sy="97000" algn="tl" rotWithShape="0">
              <a:prstClr val="black">
                <a:alpha val="27000"/>
              </a:prstClr>
            </a:outerShdw>
          </a:effectLst>
        </p:spPr>
      </p:pic>
      <p:pic>
        <p:nvPicPr>
          <p:cNvPr id="10" name="Image 9">
            <a:hlinkClick r:id="rId5" tgtFrame="_blank"/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306"/>
          <a:stretch/>
        </p:blipFill>
        <p:spPr bwMode="auto">
          <a:xfrm>
            <a:off x="2513369" y="5558376"/>
            <a:ext cx="578156" cy="550523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27000" dist="101600" dir="2700000" algn="tl" rotWithShape="0">
              <a:prstClr val="black">
                <a:alpha val="18000"/>
              </a:prst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7" y="6267509"/>
            <a:ext cx="1108724" cy="445075"/>
          </a:xfrm>
          <a:prstGeom prst="rect">
            <a:avLst/>
          </a:prstGeom>
          <a:effectLst>
            <a:outerShdw blurRad="101600" dist="101600" dir="2700000" sx="96000" sy="96000" algn="ctr" rotWithShape="0">
              <a:srgbClr val="000000">
                <a:alpha val="40000"/>
              </a:srgbClr>
            </a:outerShdw>
          </a:effectLst>
        </p:spPr>
      </p:pic>
      <p:sp>
        <p:nvSpPr>
          <p:cNvPr id="9" name="Espace réservé du texte 8"/>
          <p:cNvSpPr>
            <a:spLocks noGrp="1"/>
          </p:cNvSpPr>
          <p:nvPr>
            <p:ph type="body" sz="quarter" idx="14" hasCustomPrompt="1"/>
          </p:nvPr>
        </p:nvSpPr>
        <p:spPr>
          <a:xfrm>
            <a:off x="1402256" y="6362802"/>
            <a:ext cx="1882482" cy="349782"/>
          </a:xfrm>
        </p:spPr>
        <p:txBody>
          <a:bodyPr>
            <a:normAutofit/>
          </a:bodyPr>
          <a:lstStyle>
            <a:lvl1pPr marL="0" indent="0">
              <a:buNone/>
              <a:defRPr sz="1600" b="1">
                <a:solidFill>
                  <a:srgbClr val="0C4DA2"/>
                </a:solidFill>
              </a:defRPr>
            </a:lvl1pPr>
          </a:lstStyle>
          <a:p>
            <a:pPr lvl="0"/>
            <a:r>
              <a:rPr lang="en-US" dirty="0"/>
              <a:t>www.etn-athor.eu</a:t>
            </a:r>
          </a:p>
        </p:txBody>
      </p:sp>
    </p:spTree>
    <p:extLst>
      <p:ext uri="{BB962C8B-B14F-4D97-AF65-F5344CB8AC3E}">
        <p14:creationId xmlns:p14="http://schemas.microsoft.com/office/powerpoint/2010/main" val="308009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1DE25-8AC7-472D-92F7-9B620CD21E5C}" type="slidenum">
              <a:rPr lang="en-US" smtClean="0"/>
              <a:pPr/>
              <a:t>‹#›</a:t>
            </a:fld>
            <a:r>
              <a:rPr lang="en-US" dirty="0"/>
              <a:t>/15</a:t>
            </a:r>
          </a:p>
        </p:txBody>
      </p:sp>
    </p:spTree>
    <p:extLst>
      <p:ext uri="{BB962C8B-B14F-4D97-AF65-F5344CB8AC3E}">
        <p14:creationId xmlns:p14="http://schemas.microsoft.com/office/powerpoint/2010/main" val="105721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0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image" Target="../media/image26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44.wmf"/><Relationship Id="rId6" Type="http://schemas.openxmlformats.org/officeDocument/2006/relationships/oleObject" Target="../embeddings/oleObject3.bin"/><Relationship Id="rId7" Type="http://schemas.openxmlformats.org/officeDocument/2006/relationships/image" Target="../media/image45.wmf"/><Relationship Id="rId8" Type="http://schemas.openxmlformats.org/officeDocument/2006/relationships/oleObject" Target="../embeddings/oleObject4.bin"/><Relationship Id="rId9" Type="http://schemas.openxmlformats.org/officeDocument/2006/relationships/image" Target="../media/image46.wmf"/><Relationship Id="rId10" Type="http://schemas.openxmlformats.org/officeDocument/2006/relationships/oleObject" Target="../embeddings/oleObject5.bin"/><Relationship Id="rId11" Type="http://schemas.openxmlformats.org/officeDocument/2006/relationships/image" Target="../media/image47.wmf"/><Relationship Id="rId12" Type="http://schemas.openxmlformats.org/officeDocument/2006/relationships/oleObject" Target="../embeddings/oleObject6.bin"/><Relationship Id="rId13" Type="http://schemas.openxmlformats.org/officeDocument/2006/relationships/image" Target="../media/image48.wmf"/><Relationship Id="rId14" Type="http://schemas.openxmlformats.org/officeDocument/2006/relationships/image" Target="../media/image23.jpe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3.jpeg"/><Relationship Id="rId5" Type="http://schemas.openxmlformats.org/officeDocument/2006/relationships/oleObject" Target="../embeddings/oleObject7.bin"/><Relationship Id="rId6" Type="http://schemas.openxmlformats.org/officeDocument/2006/relationships/image" Target="../media/image49.w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50.w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51.wmf"/><Relationship Id="rId11" Type="http://schemas.openxmlformats.org/officeDocument/2006/relationships/oleObject" Target="../embeddings/oleObject10.bin"/><Relationship Id="rId12" Type="http://schemas.openxmlformats.org/officeDocument/2006/relationships/image" Target="../media/image52.wmf"/><Relationship Id="rId13" Type="http://schemas.openxmlformats.org/officeDocument/2006/relationships/oleObject" Target="../embeddings/oleObject11.bin"/><Relationship Id="rId14" Type="http://schemas.openxmlformats.org/officeDocument/2006/relationships/image" Target="../media/image53.wmf"/><Relationship Id="rId15" Type="http://schemas.openxmlformats.org/officeDocument/2006/relationships/image" Target="../media/image54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eg"/><Relationship Id="rId4" Type="http://schemas.openxmlformats.org/officeDocument/2006/relationships/image" Target="../media/image1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www.youtube.com/watch?v=S-fDoxerKeA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1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6.jpeg"/><Relationship Id="rId5" Type="http://schemas.openxmlformats.org/officeDocument/2006/relationships/image" Target="../media/image17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emf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4" Type="http://schemas.openxmlformats.org/officeDocument/2006/relationships/image" Target="../media/image34.png"/><Relationship Id="rId15" Type="http://schemas.openxmlformats.org/officeDocument/2006/relationships/image" Target="../media/image35.png"/><Relationship Id="rId16" Type="http://schemas.openxmlformats.org/officeDocument/2006/relationships/image" Target="../media/image36.png"/><Relationship Id="rId17" Type="http://schemas.openxmlformats.org/officeDocument/2006/relationships/image" Target="../media/image37.png"/><Relationship Id="rId18" Type="http://schemas.openxmlformats.org/officeDocument/2006/relationships/image" Target="../media/image21.emf"/><Relationship Id="rId19" Type="http://schemas.openxmlformats.org/officeDocument/2006/relationships/image" Target="../media/image39.png"/><Relationship Id="rId20" Type="http://schemas.openxmlformats.org/officeDocument/2006/relationships/image" Target="../media/image40.png"/><Relationship Id="rId21" Type="http://schemas.openxmlformats.org/officeDocument/2006/relationships/image" Target="../media/image22.png"/><Relationship Id="rId22" Type="http://schemas.openxmlformats.org/officeDocument/2006/relationships/image" Target="../media/image4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e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8.xml"/><Relationship Id="rId4" Type="http://schemas.openxmlformats.org/officeDocument/2006/relationships/image" Target="../media/image25.emf"/><Relationship Id="rId5" Type="http://schemas.openxmlformats.org/officeDocument/2006/relationships/oleObject" Target="../embeddings/oleObject1.bin"/><Relationship Id="rId6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/>
          <p:cNvSpPr>
            <a:spLocks noGrp="1"/>
          </p:cNvSpPr>
          <p:nvPr>
            <p:ph type="subTitle" idx="1"/>
          </p:nvPr>
        </p:nvSpPr>
        <p:spPr>
          <a:xfrm>
            <a:off x="393809" y="4148667"/>
            <a:ext cx="8347808" cy="1388533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GB" sz="2000" dirty="0" i="1"/>
              <a:t>Imad </a:t>
            </a:r>
            <a:r>
              <a:rPr lang="en-GB" sz="2000" dirty="0" err="1" i="1"/>
              <a:t>Khlifi</a:t>
            </a:r>
            <a:r>
              <a:rPr lang="en-GB" sz="2000" dirty="0" i="1"/>
              <a:t>, </a:t>
            </a:r>
            <a:r>
              <a:rPr lang="en-GB" sz="2000" u="sng" dirty="0" i="1"/>
              <a:t>Robert Kaczmarek</a:t>
            </a:r>
            <a:r>
              <a:rPr lang="en-GB" sz="2000" dirty="0" i="1"/>
              <a:t>, Octavian </a:t>
            </a:r>
            <a:r>
              <a:rPr lang="en-GB" sz="2000" dirty="0" smtClean="0" i="1"/>
              <a:t>Pop, </a:t>
            </a:r>
            <a:r>
              <a:rPr lang="en-GB" sz="2000" dirty="0" i="1"/>
              <a:t/>
            </a:r>
            <a:br>
              <a:rPr lang="en-GB" sz="2000" dirty="0"/>
            </a:br>
            <a:r>
              <a:rPr lang="en-GB" sz="2000" dirty="0" i="1"/>
              <a:t>Jean-Christophe </a:t>
            </a:r>
            <a:r>
              <a:rPr lang="en-GB" sz="2000" dirty="0" err="1" i="1"/>
              <a:t>Dupré</a:t>
            </a:r>
            <a:r>
              <a:rPr lang="en-GB" sz="2000" dirty="0" i="1"/>
              <a:t>, Pascal </a:t>
            </a:r>
            <a:r>
              <a:rPr lang="en-GB" sz="2000" dirty="0" err="1" i="1"/>
              <a:t>Doumalin</a:t>
            </a:r>
            <a:r>
              <a:rPr lang="en-GB" sz="2000" dirty="0" i="1"/>
              <a:t>, Marc Huger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GB" sz="3200" dirty="0"/>
              <a:t>Experimental fracture behaviour characterisation of refractories</a:t>
            </a:r>
            <a:br>
              <a:rPr lang="en-GB" sz="3200" dirty="0"/>
            </a:br>
            <a:r>
              <a:rPr lang="en-GB" sz="3200" dirty="0"/>
              <a:t>by Refined Digital Image Correlation method</a:t>
            </a:r>
            <a:endParaRPr lang="en-US" sz="320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/>
            <a:r>
              <a:rPr lang="en-GB" dirty="0" i="1"/>
              <a:t>Robert Kaczmarek, IRCER-UNILIM, </a:t>
            </a:r>
            <a:r>
              <a:rPr lang="en-GB" dirty="0" err="1" i="1"/>
              <a:t>Journées</a:t>
            </a:r>
            <a:r>
              <a:rPr lang="en-GB" dirty="0" i="1"/>
              <a:t> </a:t>
            </a:r>
            <a:r>
              <a:rPr lang="en-GB" dirty="0" err="1" i="1"/>
              <a:t>annuelles</a:t>
            </a:r>
            <a:r>
              <a:rPr lang="en-GB" dirty="0" i="1"/>
              <a:t> </a:t>
            </a:r>
            <a:r>
              <a:rPr lang="en-GB" dirty="0" smtClean="0" i="1"/>
              <a:t>GFC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19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32"/>
    </mc:Choice>
    <mc:Fallback xmlns="">
      <p:transition spd="slow" advTm="3213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1280" y="2952483"/>
            <a:ext cx="7288022" cy="354782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990423" y="2952483"/>
            <a:ext cx="304" cy="1141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7207842" y="5746025"/>
            <a:ext cx="83713" cy="8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US" dirty="0"/>
              <a:t>Load-displacement curves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leau 20">
                <a:extLst>
                  <a:ext uri="{FF2B5EF4-FFF2-40B4-BE49-F238E27FC236}">
                    <a16:creationId xmlns:a16="http://schemas.microsoft.com/office/drawing/2014/main" id="{0CF993F5-CB41-4CA4-AC80-AD82A15E8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5562550"/>
                  </p:ext>
                </p:extLst>
              </p:nvPr>
            </p:nvGraphicFramePr>
            <p:xfrm>
              <a:off x="489487" y="1318599"/>
              <a:ext cx="9012443" cy="1238534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990077">
                      <a:extLst>
                        <a:ext uri="{9D8B030D-6E8A-4147-A177-3AD203B41FA5}">
                          <a16:colId xmlns:a16="http://schemas.microsoft.com/office/drawing/2014/main" val="1674502626"/>
                        </a:ext>
                      </a:extLst>
                    </a:gridCol>
                    <a:gridCol w="835269">
                      <a:extLst>
                        <a:ext uri="{9D8B030D-6E8A-4147-A177-3AD203B41FA5}">
                          <a16:colId xmlns:a16="http://schemas.microsoft.com/office/drawing/2014/main" val="4198590206"/>
                        </a:ext>
                      </a:extLst>
                    </a:gridCol>
                    <a:gridCol w="2065020">
                      <a:extLst>
                        <a:ext uri="{9D8B030D-6E8A-4147-A177-3AD203B41FA5}">
                          <a16:colId xmlns:a16="http://schemas.microsoft.com/office/drawing/2014/main" val="273927380"/>
                        </a:ext>
                      </a:extLst>
                    </a:gridCol>
                    <a:gridCol w="1607820">
                      <a:extLst>
                        <a:ext uri="{9D8B030D-6E8A-4147-A177-3AD203B41FA5}">
                          <a16:colId xmlns:a16="http://schemas.microsoft.com/office/drawing/2014/main" val="1075440588"/>
                        </a:ext>
                      </a:extLst>
                    </a:gridCol>
                    <a:gridCol w="937260">
                      <a:extLst>
                        <a:ext uri="{9D8B030D-6E8A-4147-A177-3AD203B41FA5}">
                          <a16:colId xmlns:a16="http://schemas.microsoft.com/office/drawing/2014/main" val="4277220371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3185871732"/>
                        </a:ext>
                      </a:extLst>
                    </a:gridCol>
                    <a:gridCol w="756138">
                      <a:extLst>
                        <a:ext uri="{9D8B030D-6E8A-4147-A177-3AD203B41FA5}">
                          <a16:colId xmlns:a16="http://schemas.microsoft.com/office/drawing/2014/main" val="4122306878"/>
                        </a:ext>
                      </a:extLst>
                    </a:gridCol>
                    <a:gridCol w="830259">
                      <a:extLst>
                        <a:ext uri="{9D8B030D-6E8A-4147-A177-3AD203B41FA5}">
                          <a16:colId xmlns:a16="http://schemas.microsoft.com/office/drawing/2014/main" val="1773286444"/>
                        </a:ext>
                      </a:extLst>
                    </a:gridCol>
                  </a:tblGrid>
                  <a:tr h="200197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Material name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Main components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Young’s modulus (</a:t>
                          </a:r>
                          <a:r>
                            <a:rPr lang="en-US" sz="1600" b="0" dirty="0" err="1">
                              <a:effectLst/>
                            </a:rPr>
                            <a:t>GPa</a:t>
                          </a:r>
                          <a:r>
                            <a:rPr lang="en-US" sz="1600" b="0" dirty="0">
                              <a:effectLst/>
                            </a:rPr>
                            <a:t>)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Porosity (%)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baseline="-250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 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(J.m</a:t>
                          </a:r>
                          <a:r>
                            <a:rPr lang="en-GB" sz="1600" b="0" baseline="300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-2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  <a:endParaRPr lang="fr-FR" sz="1600" b="0" dirty="0">
                            <a:effectLst/>
                            <a:latin typeface="+mj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NT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baseline="-250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 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(</a:t>
                          </a:r>
                          <a:r>
                            <a:rPr lang="en-GB" sz="1600" b="0" dirty="0" err="1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MPa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)</a:t>
                          </a:r>
                          <a:endParaRPr lang="fr-FR" sz="1600" b="0" dirty="0">
                            <a:effectLst/>
                            <a:latin typeface="+mj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G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f</m:t>
                                  </m:r>
                                </m:sub>
                              </m:sSub>
                            </m:oMath>
                          </a14:m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/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fr-FR" sz="1600" b="0" i="1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NT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b="0" baseline="-2500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 </a:t>
                          </a:r>
                          <a:r>
                            <a:rPr lang="en-GB" sz="1600" b="0" dirty="0">
                              <a:solidFill>
                                <a:schemeClr val="bg1"/>
                              </a:solidFill>
                              <a:effectLst/>
                              <a:latin typeface="+mj-lt"/>
                            </a:rPr>
                            <a:t>(µm)</a:t>
                          </a:r>
                          <a:endParaRPr lang="fr-FR" sz="1600" b="0" dirty="0">
                            <a:effectLst/>
                            <a:latin typeface="+mj-lt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637240872"/>
                      </a:ext>
                    </a:extLst>
                  </a:tr>
                  <a:tr h="32255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  <a:effectLst/>
                            </a:rPr>
                            <a:t>Matrix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  <a:effectLst/>
                            </a:rPr>
                            <a:t>Inclusion(s)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034463"/>
                      </a:ext>
                    </a:extLst>
                  </a:tr>
                  <a:tr h="2014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MS1</a:t>
                          </a:r>
                          <a:endParaRPr lang="fr-FR" sz="1600" b="1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+mj-lt"/>
                            </a:rPr>
                            <a:t>MgO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MgAl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35.41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16.37 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185.07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4.13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dirty="0">
                              <a:effectLst/>
                              <a:latin typeface="+mj-lt"/>
                              <a:ea typeface="+mn-ea"/>
                            </a:rPr>
                            <a:t>45.15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79663806"/>
                      </a:ext>
                    </a:extLst>
                  </a:tr>
                  <a:tr h="394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MS3</a:t>
                          </a:r>
                          <a:endParaRPr lang="fr-FR" sz="1600" b="1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+mj-lt"/>
                            </a:rPr>
                            <a:t>MgO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MgAl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 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and FeAl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33.53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15.62 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306.73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3.53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dirty="0">
                              <a:effectLst/>
                              <a:latin typeface="+mj-lt"/>
                              <a:ea typeface="+mn-ea"/>
                            </a:rPr>
                            <a:t>87.51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646094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leau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CF993F5-CB41-4CA4-AC80-AD82A15E89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xmlns="" xmlns:a14="http://schemas.microsoft.com/office/drawing/2010/main" val="1585562550"/>
                  </p:ext>
                </p:extLst>
              </p:nvPr>
            </p:nvGraphicFramePr>
            <p:xfrm>
              <a:off x="489487" y="1318599"/>
              <a:ext cx="9012443" cy="1238534"/>
            </p:xfrm>
            <a:graphic>
              <a:graphicData uri="http://schemas.openxmlformats.org/drawingml/2006/table">
                <a:tbl>
                  <a:tblPr firstRow="1" firstCol="1" bandRow="1">
                    <a:tableStyleId>{72833802-FEF1-4C79-8D5D-14CF1EAF98D9}</a:tableStyleId>
                  </a:tblPr>
                  <a:tblGrid>
                    <a:gridCol w="990077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674502626"/>
                        </a:ext>
                      </a:extLst>
                    </a:gridCol>
                    <a:gridCol w="83526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98590206"/>
                        </a:ext>
                      </a:extLst>
                    </a:gridCol>
                    <a:gridCol w="206502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273927380"/>
                        </a:ext>
                      </a:extLst>
                    </a:gridCol>
                    <a:gridCol w="160782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075440588"/>
                        </a:ext>
                      </a:extLst>
                    </a:gridCol>
                    <a:gridCol w="93726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277220371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3185871732"/>
                        </a:ext>
                      </a:extLst>
                    </a:gridCol>
                    <a:gridCol w="756138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4122306878"/>
                        </a:ext>
                      </a:extLst>
                    </a:gridCol>
                    <a:gridCol w="830259">
                      <a:extLst>
                        <a:ext uri="{9D8B030D-6E8A-4147-A177-3AD203B41FA5}">
                          <a16:colId xmlns:a16="http://schemas.microsoft.com/office/drawing/2014/main" xmlns="" xmlns:a14="http://schemas.microsoft.com/office/drawing/2010/main" val="1773286444"/>
                        </a:ext>
                      </a:extLst>
                    </a:gridCol>
                  </a:tblGrid>
                  <a:tr h="260922"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Material name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Main components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Young’s modulus (</a:t>
                          </a:r>
                          <a:r>
                            <a:rPr lang="en-US" sz="1600" b="0" dirty="0" err="1">
                              <a:effectLst/>
                            </a:rPr>
                            <a:t>GPa</a:t>
                          </a:r>
                          <a:r>
                            <a:rPr lang="en-US" sz="1600" b="0" dirty="0">
                              <a:effectLst/>
                            </a:rPr>
                            <a:t>)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effectLst/>
                            </a:rPr>
                            <a:t>Porosity (%)</a:t>
                          </a:r>
                          <a:endParaRPr lang="fr-FR" sz="1600" b="0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648466" t="-10417" r="-160736" b="-1208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83871" t="-10417" r="-111290" b="-120833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  <a:stretch>
                            <a:fillRect l="-988235" t="-10417" r="-1471" b="-120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637240872"/>
                      </a:ext>
                    </a:extLst>
                  </a:tr>
                  <a:tr h="322557"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  <a:effectLst/>
                            </a:rPr>
                            <a:t>Matrix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b="0" dirty="0">
                              <a:solidFill>
                                <a:schemeClr val="bg1"/>
                              </a:solidFill>
                              <a:effectLst/>
                            </a:rPr>
                            <a:t>Inclusion(s)</a:t>
                          </a:r>
                          <a:endParaRPr lang="fr-FR" sz="1600" b="0" dirty="0">
                            <a:solidFill>
                              <a:schemeClr val="bg1"/>
                            </a:solidFill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accent2"/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638034463"/>
                      </a:ext>
                    </a:extLst>
                  </a:tr>
                  <a:tr h="26092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MS1</a:t>
                          </a:r>
                          <a:endParaRPr lang="fr-FR" sz="1600" b="1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+mj-lt"/>
                            </a:rPr>
                            <a:t>MgO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MgAl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35.41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16.37 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185.07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4.13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dirty="0">
                              <a:effectLst/>
                              <a:latin typeface="+mj-lt"/>
                              <a:ea typeface="+mn-ea"/>
                            </a:rPr>
                            <a:t>45.15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2579663806"/>
                      </a:ext>
                    </a:extLst>
                  </a:tr>
                  <a:tr h="39413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</a:rPr>
                            <a:t>MS3</a:t>
                          </a:r>
                          <a:endParaRPr lang="fr-FR" sz="1600" b="1" dirty="0">
                            <a:effectLst/>
                            <a:latin typeface="Calibri Light" panose="020F0302020204030204" pitchFamily="34" charset="0"/>
                            <a:ea typeface="Calibri" panose="020F0502020204030204" pitchFamily="34" charset="0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 err="1">
                              <a:effectLst/>
                              <a:latin typeface="+mj-lt"/>
                            </a:rPr>
                            <a:t>MgO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MgAl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 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and FeAl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2</a:t>
                          </a:r>
                          <a:r>
                            <a:rPr lang="en-US" sz="1600" dirty="0">
                              <a:effectLst/>
                              <a:latin typeface="+mj-lt"/>
                            </a:rPr>
                            <a:t>O</a:t>
                          </a:r>
                          <a:r>
                            <a:rPr lang="en-US" sz="1600" baseline="-25000" dirty="0">
                              <a:effectLst/>
                              <a:latin typeface="+mj-lt"/>
                            </a:rPr>
                            <a:t>4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33.53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en-US" sz="1600" dirty="0">
                              <a:effectLst/>
                              <a:latin typeface="+mj-lt"/>
                            </a:rPr>
                            <a:t>15.62 </a:t>
                          </a:r>
                          <a:endParaRPr lang="fr-FR" sz="1600" dirty="0">
                            <a:effectLst/>
                            <a:latin typeface="+mj-lt"/>
                            <a:ea typeface="+mn-ea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306.73</a:t>
                          </a:r>
                          <a:endParaRPr lang="fr-FR" sz="1600" kern="1200" dirty="0">
                            <a:solidFill>
                              <a:schemeClr val="tx1"/>
                            </a:solidFill>
                            <a:effectLst/>
                            <a:latin typeface="+mj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kern="1200" dirty="0">
                              <a:solidFill>
                                <a:schemeClr val="tx1"/>
                              </a:solidFill>
                              <a:effectLst/>
                              <a:latin typeface="+mj-lt"/>
                              <a:ea typeface="+mn-ea"/>
                              <a:cs typeface="+mn-cs"/>
                            </a:rPr>
                            <a:t>3.53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fr-FR" sz="1600" dirty="0">
                              <a:effectLst/>
                              <a:latin typeface="+mj-lt"/>
                              <a:ea typeface="+mn-ea"/>
                            </a:rPr>
                            <a:t>87.51</a:t>
                          </a:r>
                        </a:p>
                      </a:txBody>
                      <a:tcPr marL="68580" marR="68580" marT="0" marB="0" anchor="ctr">
                        <a:lnL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E8541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xmlns="" xmlns:a14="http://schemas.microsoft.com/office/drawing/2010/main" val="31646094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Prostokąt 19">
                <a:extLst>
                  <a:ext uri="{FF2B5EF4-FFF2-40B4-BE49-F238E27FC236}">
                    <a16:creationId xmlns:a16="http://schemas.microsoft.com/office/drawing/2014/main" id="{ACFBED58-E65E-4BB1-995C-BC2D6AD9F04F}"/>
                  </a:ext>
                </a:extLst>
              </p:cNvPr>
              <p:cNvSpPr/>
              <p:nvPr/>
            </p:nvSpPr>
            <p:spPr>
              <a:xfrm>
                <a:off x="6264686" y="2688581"/>
                <a:ext cx="2879314" cy="543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sub>
                    </m:sSub>
                  </m:oMath>
                </a14:m>
                <a:r>
                  <a:rPr lang="fr-FR" sz="14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fr-FR" sz="1400" i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mbria Math" panose="02040503050406030204" pitchFamily="18" charset="0"/>
                  </a:rPr>
                  <a:t>- </a:t>
                </a:r>
                <a:r>
                  <a:rPr lang="fr-F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" panose="020F0302020204030204" pitchFamily="34" charset="0"/>
                  </a:rPr>
                  <a:t>Specific </a:t>
                </a:r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" panose="020F0302020204030204" pitchFamily="34" charset="0"/>
                  </a:rPr>
                  <a:t>fracture energy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140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𝑵𝑻</m:t>
                        </m:r>
                      </m:sub>
                    </m:sSub>
                  </m:oMath>
                </a14:m>
                <a:r>
                  <a:rPr lang="en-US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" panose="020F0302020204030204" pitchFamily="34" charset="0"/>
                  </a:rPr>
                  <a:t> - Nominal </a:t>
                </a:r>
                <a:r>
                  <a:rPr lang="en-US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 Light" panose="020F0302020204030204" pitchFamily="34" charset="0"/>
                  </a:rPr>
                  <a:t>notch tensile strength </a:t>
                </a:r>
                <a:endPara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Prostokąt 1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CFBED58-E65E-4BB1-995C-BC2D6AD9F0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686" y="2688581"/>
                <a:ext cx="2879314" cy="543610"/>
              </a:xfrm>
              <a:prstGeom prst="rect">
                <a:avLst/>
              </a:prstGeom>
              <a:blipFill>
                <a:blip r:embed="rId6" cstate="print"/>
                <a:stretch>
                  <a:fillRect t="-3371" b="-1236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8680450" y="1292954"/>
            <a:ext cx="882650" cy="13956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21">
            <a:extLst>
              <a:ext uri="{FF2B5EF4-FFF2-40B4-BE49-F238E27FC236}">
                <a16:creationId xmlns:a16="http://schemas.microsoft.com/office/drawing/2014/main" id="{15A2FCD7-946E-4CAE-A7E8-2FE019C8DAD5}"/>
              </a:ext>
            </a:extLst>
          </p:cNvPr>
          <p:cNvSpPr txBox="1"/>
          <p:nvPr/>
        </p:nvSpPr>
        <p:spPr>
          <a:xfrm>
            <a:off x="5391249" y="3305282"/>
            <a:ext cx="39757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 i="1">
                <a:latin typeface="Calibri Light" panose="020F0302020204030204" pitchFamily="34" charset="0"/>
              </a:rPr>
              <a:t>Non-linear behaviour close to the </a:t>
            </a:r>
            <a:r>
              <a:rPr lang="fr-FR" sz="1600" dirty="0" err="1" smtClean="0" i="1">
                <a:latin typeface="Calibri Light" panose="020F0302020204030204" pitchFamily="34" charset="0"/>
              </a:rPr>
              <a:t>peak</a:t>
            </a:r>
            <a:r>
              <a:rPr lang="fr-FR" sz="1600" dirty="0" smtClean="0" i="1">
                <a:latin typeface="Calibri Light" panose="020F0302020204030204" pitchFamily="34" charset="0"/>
              </a:rPr>
              <a:t>: </a:t>
            </a:r>
            <a:r>
              <a:rPr lang="fr-FR" sz="1600" dirty="0" i="1">
                <a:latin typeface="Calibri Light" panose="020F0302020204030204" pitchFamily="34" charset="0"/>
              </a:rPr>
              <a:t>Presence of </a:t>
            </a:r>
            <a:r>
              <a:rPr lang="fr-FR" sz="1600" b="1" dirty="0" i="1">
                <a:latin typeface="Calibri Light" panose="020F0302020204030204" pitchFamily="34" charset="0"/>
              </a:rPr>
              <a:t>diffuse damage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i="1">
                <a:latin typeface="Calibri Light" panose="020F0302020204030204" pitchFamily="34" charset="0"/>
              </a:rPr>
              <a:t>Large post-</a:t>
            </a:r>
            <a:r>
              <a:rPr lang="fr-FR" sz="1600" b="0" dirty="0" err="1" i="1">
                <a:latin typeface="Calibri Light" panose="020F0302020204030204" pitchFamily="34" charset="0"/>
              </a:rPr>
              <a:t>peak</a:t>
            </a:r>
            <a:r>
              <a:rPr lang="fr-FR" sz="1600" b="0" dirty="0" i="1">
                <a:latin typeface="Calibri Light" panose="020F0302020204030204" pitchFamily="34" charset="0"/>
              </a:rPr>
              <a:t> </a:t>
            </a:r>
            <a:r>
              <a:rPr lang="fr-FR" sz="1600" b="0" dirty="0" err="1" i="1">
                <a:latin typeface="Calibri Light" panose="020F0302020204030204" pitchFamily="34" charset="0"/>
              </a:rPr>
              <a:t>region</a:t>
            </a:r>
            <a:r>
              <a:rPr lang="fr-FR" sz="1600" b="0" dirty="0" i="1">
                <a:latin typeface="Calibri Light" panose="020F0302020204030204" pitchFamily="34" charset="0"/>
              </a:rPr>
              <a:t> and high </a:t>
            </a:r>
            <a:r>
              <a:rPr lang="fr-FR" sz="1600" b="0" dirty="0" err="1" i="1">
                <a:latin typeface="Calibri Light" panose="020F0302020204030204" pitchFamily="34" charset="0"/>
              </a:rPr>
              <a:t>specific</a:t>
            </a:r>
            <a:r>
              <a:rPr lang="fr-FR" sz="1600" b="0" dirty="0" i="1">
                <a:latin typeface="Calibri Light" panose="020F0302020204030204" pitchFamily="34" charset="0"/>
              </a:rPr>
              <a:t> fracture </a:t>
            </a:r>
            <a:r>
              <a:rPr lang="fr-FR" sz="1600" b="0" dirty="0" err="1" i="1">
                <a:latin typeface="Calibri Light" panose="020F0302020204030204" pitchFamily="34" charset="0"/>
              </a:rPr>
              <a:t>energy</a:t>
            </a:r>
            <a:r>
              <a:rPr lang="fr-FR" sz="1600" b="0" dirty="0" i="1">
                <a:latin typeface="Calibri Light" panose="020F0302020204030204" pitchFamily="34" charset="0"/>
              </a:rPr>
              <a:t> </a:t>
            </a:r>
            <a:r>
              <a:rPr lang="fr-FR" sz="1600" b="0" dirty="0" err="1" i="1">
                <a:latin typeface="Calibri Light" panose="020F0302020204030204" pitchFamily="34" charset="0"/>
              </a:rPr>
              <a:t>especially</a:t>
            </a:r>
            <a:r>
              <a:rPr lang="fr-FR" sz="1600" b="0" dirty="0" i="1">
                <a:latin typeface="Calibri Light" panose="020F0302020204030204" pitchFamily="34" charset="0"/>
              </a:rPr>
              <a:t> for </a:t>
            </a:r>
            <a:r>
              <a:rPr lang="fr-FR" sz="1600" dirty="0" i="1">
                <a:solidFill>
                  <a:srgbClr val="00B050"/>
                </a:solidFill>
                <a:latin typeface="Calibri Light" panose="020F0302020204030204" pitchFamily="34" charset="0"/>
              </a:rPr>
              <a:t>MS3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err="1" i="1">
                <a:latin typeface="Calibri Light" panose="020F0302020204030204" pitchFamily="34" charset="0"/>
              </a:rPr>
              <a:t>Reduced</a:t>
            </a:r>
            <a:r>
              <a:rPr lang="fr-FR" sz="1600" b="0" dirty="0" i="1">
                <a:latin typeface="Calibri Light" panose="020F0302020204030204" pitchFamily="34" charset="0"/>
              </a:rPr>
              <a:t> </a:t>
            </a:r>
            <a:r>
              <a:rPr lang="fr-FR" sz="1600" b="0" dirty="0" err="1" i="1">
                <a:latin typeface="Calibri Light" panose="020F0302020204030204" pitchFamily="34" charset="0"/>
              </a:rPr>
              <a:t>brittleness</a:t>
            </a:r>
            <a:r>
              <a:rPr lang="fr-FR" sz="1600" b="0" dirty="0" i="1">
                <a:latin typeface="Calibri Light" panose="020F0302020204030204" pitchFamily="34" charset="0"/>
              </a:rPr>
              <a:t> </a:t>
            </a:r>
            <a:r>
              <a:rPr lang="fr-FR" sz="1600" b="0" dirty="0" err="1" i="1">
                <a:latin typeface="Calibri Light" panose="020F0302020204030204" pitchFamily="34" charset="0"/>
              </a:rPr>
              <a:t>especially</a:t>
            </a:r>
            <a:r>
              <a:rPr lang="fr-FR" sz="1600" b="0" dirty="0" i="1">
                <a:latin typeface="Calibri Light" panose="020F0302020204030204" pitchFamily="34" charset="0"/>
              </a:rPr>
              <a:t> for </a:t>
            </a:r>
            <a:r>
              <a:rPr lang="fr-FR" sz="1600" dirty="0" i="1">
                <a:solidFill>
                  <a:srgbClr val="00B050"/>
                </a:solidFill>
                <a:latin typeface="Calibri Light" panose="020F0302020204030204" pitchFamily="34" charset="0"/>
              </a:rPr>
              <a:t>MS3</a:t>
            </a:r>
            <a:endParaRPr lang="fr-FR" sz="16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3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smtClean="0" i="1"/>
              <a:t>Robert Kaczmarek, IRCER-UNILIM, Journées annuelles GFC 2018</a:t>
            </a:r>
            <a:endParaRPr lang="en-US" sz="1200" dirty="0"/>
          </a:p>
        </p:txBody>
      </p:sp>
      <p:sp>
        <p:nvSpPr>
          <p:cNvPr id="12" name="Prostokąt 11"/>
          <p:cNvSpPr/>
          <p:nvPr/>
        </p:nvSpPr>
        <p:spPr>
          <a:xfrm>
            <a:off x="3566147" y="4387177"/>
            <a:ext cx="659155" cy="3737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 i="1">
                <a:solidFill>
                  <a:schemeClr val="accent6"/>
                </a:solidFill>
              </a:rPr>
              <a:t>MS</a:t>
            </a:r>
            <a:r>
              <a:rPr lang="pl-PL" dirty="0" smtClean="0" i="1">
                <a:solidFill>
                  <a:schemeClr val="accent6"/>
                </a:solidFill>
              </a:rPr>
              <a:t>3</a:t>
            </a:r>
            <a:endParaRPr lang="fr-FR" b="1" dirty="0">
              <a:solidFill>
                <a:schemeClr val="accent6"/>
              </a:solidFill>
              <a:latin typeface="Calibri Light" panose="020F03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5" name="Prostokąt 14"/>
          <p:cNvSpPr/>
          <p:nvPr/>
        </p:nvSpPr>
        <p:spPr>
          <a:xfrm>
            <a:off x="2375522" y="4415752"/>
            <a:ext cx="65915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 smtClean="0" i="1">
                <a:solidFill>
                  <a:schemeClr val="accent2"/>
                </a:solidFill>
              </a:rPr>
              <a:t>MS1</a:t>
            </a:r>
            <a:endParaRPr lang="fr-FR" b="1" dirty="0">
              <a:solidFill>
                <a:schemeClr val="accent2"/>
              </a:solidFill>
              <a:latin typeface="Calibri Light" panose="020F0302020204030204" pitchFamily="34" charset="0"/>
              <a:ea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89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54"/>
    </mc:Choice>
    <mc:Fallback xmlns="">
      <p:transition spd="slow" advTm="100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6000" decel="2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-0.04827 -0.0004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13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fr-FR" dirty="0"/>
              <a:t>Fracture behaviour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73BC26CA-EBA8-4440-8747-16C14DD1079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4415" y="1104979"/>
            <a:ext cx="2773290" cy="1800000"/>
          </a:xfrm>
          <a:prstGeom prst="rect">
            <a:avLst/>
          </a:prstGeom>
        </p:spPr>
      </p:pic>
      <p:sp>
        <p:nvSpPr>
          <p:cNvPr id="11" name="ZoneTexte 7">
            <a:extLst>
              <a:ext uri="{FF2B5EF4-FFF2-40B4-BE49-F238E27FC236}">
                <a16:creationId xmlns:a16="http://schemas.microsoft.com/office/drawing/2014/main" id="{99F278D4-27ED-4096-8C3C-FE704F56B741}"/>
              </a:ext>
            </a:extLst>
          </p:cNvPr>
          <p:cNvSpPr txBox="1"/>
          <p:nvPr/>
        </p:nvSpPr>
        <p:spPr>
          <a:xfrm>
            <a:off x="286215" y="3225060"/>
            <a:ext cx="33164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</a:pPr>
            <a:r>
              <a:rPr lang="pl-PL" sz="1600" dirty="0" smtClean="0" i="1">
                <a:latin typeface="Calibri Light" panose="020F0302020204030204" pitchFamily="34" charset="0"/>
              </a:rPr>
              <a:t>MS1</a:t>
            </a:r>
            <a:endParaRPr lang="pl-PL" sz="1600" b="0" dirty="0" smtClean="0"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smtClean="0" i="1">
                <a:latin typeface="Calibri Light" panose="020F0302020204030204" pitchFamily="34" charset="0"/>
              </a:rPr>
              <a:t>Tortuous </a:t>
            </a:r>
            <a:r>
              <a:rPr lang="fr-FR" sz="1600" b="0" dirty="0" i="1">
                <a:latin typeface="Calibri Light" panose="020F0302020204030204" pitchFamily="34" charset="0"/>
              </a:rPr>
              <a:t>crack path with </a:t>
            </a:r>
            <a:r>
              <a:rPr lang="fr-FR" sz="1600" b="0" dirty="0" err="1" i="1">
                <a:latin typeface="Calibri Light" panose="020F0302020204030204" pitchFamily="34" charset="0"/>
              </a:rPr>
              <a:t>some</a:t>
            </a:r>
            <a:r>
              <a:rPr lang="fr-FR" sz="1600" b="0" dirty="0" i="1">
                <a:latin typeface="Calibri Light" panose="020F0302020204030204" pitchFamily="34" charset="0"/>
              </a:rPr>
              <a:t> </a:t>
            </a:r>
            <a:r>
              <a:rPr lang="fr-FR" sz="1600" b="0" dirty="0" smtClean="0" i="1">
                <a:latin typeface="Calibri Light" panose="020F0302020204030204" pitchFamily="34" charset="0"/>
              </a:rPr>
              <a:t>crack-</a:t>
            </a:r>
            <a:r>
              <a:rPr lang="fr-FR" sz="1600" b="0" dirty="0" err="1" smtClean="0" i="1">
                <a:latin typeface="Calibri Light" panose="020F0302020204030204" pitchFamily="34" charset="0"/>
              </a:rPr>
              <a:t>branching</a:t>
            </a:r>
            <a:endParaRPr lang="fr-FR" sz="1600" dirty="0">
              <a:latin typeface="Calibri Light" panose="020F0302020204030204" pitchFamily="34" charset="0"/>
            </a:endParaRPr>
          </a:p>
          <a:p>
            <a:pPr>
              <a:lnSpc>
                <a:spcPct val="150000"/>
              </a:lnSpc>
            </a:pPr>
            <a:endParaRPr lang="pl-PL" sz="1600" b="0" dirty="0" smtClean="0"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</a:pPr>
            <a:r>
              <a:rPr lang="pl-PL" sz="1600" dirty="0" smtClean="0" i="1">
                <a:latin typeface="Calibri Light" panose="020F0302020204030204" pitchFamily="34" charset="0"/>
              </a:rPr>
              <a:t>MS3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 i="1">
                <a:latin typeface="Calibri Light" panose="020F0302020204030204" pitchFamily="34" charset="0"/>
              </a:rPr>
              <a:t>Extensive crack-</a:t>
            </a:r>
            <a:r>
              <a:rPr lang="fr-FR" sz="1600" dirty="0" err="1" i="1">
                <a:latin typeface="Calibri Light" panose="020F0302020204030204" pitchFamily="34" charset="0"/>
              </a:rPr>
              <a:t>branching</a:t>
            </a:r>
            <a:endParaRPr lang="fr-FR" sz="1600" dirty="0"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dirty="0" smtClean="0" i="1">
                <a:latin typeface="Calibri Light" panose="020F0302020204030204" pitchFamily="34" charset="0"/>
              </a:rPr>
              <a:t>High </a:t>
            </a:r>
            <a:r>
              <a:rPr lang="fr-FR" sz="1600" dirty="0" err="1" smtClean="0" i="1">
                <a:latin typeface="Calibri Light" panose="020F0302020204030204" pitchFamily="34" charset="0"/>
              </a:rPr>
              <a:t>dissipated</a:t>
            </a:r>
            <a:r>
              <a:rPr lang="fr-FR" sz="1600" dirty="0" smtClean="0" i="1">
                <a:latin typeface="Calibri Light" panose="020F0302020204030204" pitchFamily="34" charset="0"/>
              </a:rPr>
              <a:t> </a:t>
            </a:r>
            <a:r>
              <a:rPr lang="fr-FR" sz="1600" dirty="0" err="1" smtClean="0" i="1">
                <a:latin typeface="Calibri Light" panose="020F0302020204030204" pitchFamily="34" charset="0"/>
              </a:rPr>
              <a:t>energy</a:t>
            </a:r>
            <a:endParaRPr lang="fr-FR" sz="1600" dirty="0" smtClean="0">
              <a:latin typeface="Calibri Light" panose="020F0302020204030204" pitchFamily="34" charset="0"/>
            </a:endParaRPr>
          </a:p>
        </p:txBody>
      </p:sp>
      <p:sp>
        <p:nvSpPr>
          <p:cNvPr id="12" name="ZoneTexte 8">
            <a:extLst>
              <a:ext uri="{FF2B5EF4-FFF2-40B4-BE49-F238E27FC236}">
                <a16:creationId xmlns:a16="http://schemas.microsoft.com/office/drawing/2014/main" id="{199BAF83-BF0C-4AF1-AE64-7DF1E62FF22E}"/>
              </a:ext>
            </a:extLst>
          </p:cNvPr>
          <p:cNvSpPr txBox="1"/>
          <p:nvPr/>
        </p:nvSpPr>
        <p:spPr>
          <a:xfrm>
            <a:off x="141277" y="1029661"/>
            <a:ext cx="3083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00025">
              <a:buFont typeface="Arial" panose="020B0604020202020204" pitchFamily="34" charset="0"/>
              <a:buChar char="•"/>
            </a:pPr>
            <a:r>
              <a:rPr lang="fr-FR" sz="1600" b="0" u="sng" dirty="0" err="1" i="1">
                <a:solidFill>
                  <a:srgbClr val="E85412"/>
                </a:solidFill>
                <a:latin typeface="Calibri Light" panose="020F0302020204030204" pitchFamily="34" charset="0"/>
              </a:rPr>
              <a:t>Before</a:t>
            </a:r>
            <a:r>
              <a:rPr lang="fr-FR" sz="1600" b="0" dirty="0" i="1">
                <a:solidFill>
                  <a:srgbClr val="E85412"/>
                </a:solidFill>
                <a:latin typeface="Calibri Light" panose="020F0302020204030204" pitchFamily="34" charset="0"/>
              </a:rPr>
              <a:t> state a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: Diffuse damage and micro-crack </a:t>
            </a:r>
            <a:r>
              <a:rPr lang="fr-FR" sz="1600" b="0" dirty="0" smtClean="0" i="1">
                <a:solidFill>
                  <a:schemeClr val="tx1"/>
                </a:solidFill>
                <a:latin typeface="Calibri Light" panose="020F0302020204030204" pitchFamily="34" charset="0"/>
              </a:rPr>
              <a:t>coalescence</a:t>
            </a:r>
            <a:b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</a:br>
            <a:endParaRPr lang="fr-FR" sz="1600" b="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285750" indent="-200025">
              <a:buFont typeface="Arial" panose="020B0604020202020204" pitchFamily="34" charset="0"/>
              <a:buChar char="•"/>
            </a:pPr>
            <a:r>
              <a:rPr lang="fr-FR" sz="1600" b="0" dirty="0" i="1">
                <a:solidFill>
                  <a:srgbClr val="E85412"/>
                </a:solidFill>
                <a:latin typeface="Calibri Light" panose="020F0302020204030204" pitchFamily="34" charset="0"/>
              </a:rPr>
              <a:t>State a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: </a:t>
            </a:r>
            <a:r>
              <a:rPr lang="fr-FR" sz="1600" dirty="0" err="1" smtClean="0" i="1">
                <a:latin typeface="Calibri Light" panose="020F0302020204030204" pitchFamily="34" charset="0"/>
              </a:rPr>
              <a:t>Beginning</a:t>
            </a:r>
            <a:r>
              <a:rPr lang="fr-FR" sz="1600" dirty="0" smtClean="0" i="1">
                <a:latin typeface="Calibri Light" panose="020F0302020204030204" pitchFamily="34" charset="0"/>
              </a:rPr>
              <a:t> of </a:t>
            </a:r>
            <a:r>
              <a:rPr lang="fr-FR" sz="1600" dirty="0" err="1" smtClean="0" i="1">
                <a:latin typeface="Calibri Light" panose="020F0302020204030204" pitchFamily="34" charset="0"/>
              </a:rPr>
              <a:t>localised</a:t>
            </a:r>
            <a:r>
              <a:rPr lang="fr-FR" sz="1600" dirty="0" smtClean="0" i="1">
                <a:latin typeface="Calibri Light" panose="020F0302020204030204" pitchFamily="34" charset="0"/>
              </a:rPr>
              <a:t> damage (crack formation)</a:t>
            </a:r>
            <a:r>
              <a:rPr lang="fr-FR" sz="1600" b="0" dirty="0" smtClean="0" i="1">
                <a:solidFill>
                  <a:schemeClr val="tx1"/>
                </a:solidFill>
                <a:latin typeface="Calibri Light" panose="020F0302020204030204" pitchFamily="34" charset="0"/>
              </a:rPr>
              <a:t/>
            </a:r>
            <a:br>
              <a:rPr lang="fr-FR" sz="1600" b="0" dirty="0" smtClean="0">
                <a:solidFill>
                  <a:schemeClr val="tx1"/>
                </a:solidFill>
                <a:latin typeface="Calibri Light" panose="020F0302020204030204" pitchFamily="34" charset="0"/>
              </a:rPr>
            </a:br>
            <a:endParaRPr lang="fr-FR" sz="1600" b="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285750" indent="-200025">
              <a:buFont typeface="Arial" panose="020B0604020202020204" pitchFamily="34" charset="0"/>
              <a:buChar char="•"/>
            </a:pPr>
            <a:r>
              <a:rPr lang="fr-FR" sz="1600" b="0" dirty="0" i="1">
                <a:solidFill>
                  <a:srgbClr val="E85412"/>
                </a:solidFill>
                <a:latin typeface="Calibri Light" panose="020F0302020204030204" pitchFamily="34" charset="0"/>
              </a:rPr>
              <a:t>State b to d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: Crack propagation</a:t>
            </a:r>
          </a:p>
        </p:txBody>
      </p:sp>
      <p:pic>
        <p:nvPicPr>
          <p:cNvPr id="14" name="Image 9">
            <a:extLst>
              <a:ext uri="{FF2B5EF4-FFF2-40B4-BE49-F238E27FC236}">
                <a16:creationId xmlns:a16="http://schemas.microsoft.com/office/drawing/2014/main" id="{2CE9F369-369C-4AAF-898E-4457ACCEFA28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1206" y="2880917"/>
            <a:ext cx="2496499" cy="3687590"/>
          </a:xfrm>
          <a:prstGeom prst="rect">
            <a:avLst/>
          </a:prstGeom>
        </p:spPr>
      </p:pic>
      <p:pic>
        <p:nvPicPr>
          <p:cNvPr id="15" name="Image 8">
            <a:extLst>
              <a:ext uri="{FF2B5EF4-FFF2-40B4-BE49-F238E27FC236}">
                <a16:creationId xmlns:a16="http://schemas.microsoft.com/office/drawing/2014/main" id="{8E548BCA-7EFB-40A5-BF67-2E1D5B4D4408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6928" y="1113949"/>
            <a:ext cx="2773290" cy="1804147"/>
          </a:xfrm>
          <a:prstGeom prst="rect">
            <a:avLst/>
          </a:prstGeom>
        </p:spPr>
      </p:pic>
      <p:pic>
        <p:nvPicPr>
          <p:cNvPr id="16" name="Image 4">
            <a:extLst>
              <a:ext uri="{FF2B5EF4-FFF2-40B4-BE49-F238E27FC236}">
                <a16:creationId xmlns:a16="http://schemas.microsoft.com/office/drawing/2014/main" id="{587D2AD3-27C7-4578-8FF3-3DDF4948F33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315" y="2880917"/>
            <a:ext cx="2472903" cy="3687590"/>
          </a:xfrm>
          <a:prstGeom prst="rect">
            <a:avLst/>
          </a:prstGeom>
          <a:noFill/>
        </p:spPr>
      </p:pic>
      <p:sp>
        <p:nvSpPr>
          <p:cNvPr id="13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smtClean="0" i="1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08239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2"/>
    </mc:Choice>
    <mc:Fallback xmlns="">
      <p:transition spd="slow" advTm="686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009675" y="137389"/>
            <a:ext cx="7134325" cy="798987"/>
          </a:xfrm>
        </p:spPr>
        <p:txBody>
          <a:bodyPr>
            <a:normAutofit fontScale="90000"/>
          </a:bodyPr>
          <a:lstStyle/>
          <a:p>
            <a:r>
              <a:rPr lang="fr-FR" dirty="0"/>
              <a:t>Damage </a:t>
            </a:r>
            <a:r>
              <a:rPr lang="fr-FR" dirty="0" err="1" smtClean="0"/>
              <a:t>evaluation</a:t>
            </a:r>
            <a:r>
              <a:rPr lang="fr-FR" dirty="0" smtClean="0"/>
              <a:t> </a:t>
            </a:r>
            <a:r>
              <a:rPr lang="fr-FR" dirty="0"/>
              <a:t>by 2P-DIC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Image 13">
            <a:extLst>
              <a:ext uri="{FF2B5EF4-FFF2-40B4-BE49-F238E27FC236}">
                <a16:creationId xmlns:a16="http://schemas.microsoft.com/office/drawing/2014/main" id="{85633DE9-A64B-4F59-9130-5FDCF7835A62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2920" y="2428996"/>
            <a:ext cx="2321193" cy="2880000"/>
          </a:xfrm>
          <a:prstGeom prst="rect">
            <a:avLst/>
          </a:prstGeom>
        </p:spPr>
      </p:pic>
      <p:sp>
        <p:nvSpPr>
          <p:cNvPr id="10" name="Forme libre 14">
            <a:extLst>
              <a:ext uri="{FF2B5EF4-FFF2-40B4-BE49-F238E27FC236}">
                <a16:creationId xmlns:a16="http://schemas.microsoft.com/office/drawing/2014/main" id="{68D1840B-9975-4BCB-A1AA-31D67B816ED4}"/>
              </a:ext>
            </a:extLst>
          </p:cNvPr>
          <p:cNvSpPr/>
          <p:nvPr/>
        </p:nvSpPr>
        <p:spPr>
          <a:xfrm>
            <a:off x="1767874" y="4090467"/>
            <a:ext cx="73698" cy="974452"/>
          </a:xfrm>
          <a:custGeom>
            <a:avLst/>
            <a:gdLst>
              <a:gd name="connsiteX0" fmla="*/ 114302 w 133352"/>
              <a:gd name="connsiteY0" fmla="*/ 0 h 1466850"/>
              <a:gd name="connsiteX1" fmla="*/ 66677 w 133352"/>
              <a:gd name="connsiteY1" fmla="*/ 38100 h 1466850"/>
              <a:gd name="connsiteX2" fmla="*/ 57152 w 133352"/>
              <a:gd name="connsiteY2" fmla="*/ 123825 h 1466850"/>
              <a:gd name="connsiteX3" fmla="*/ 47627 w 133352"/>
              <a:gd name="connsiteY3" fmla="*/ 180975 h 1466850"/>
              <a:gd name="connsiteX4" fmla="*/ 57152 w 133352"/>
              <a:gd name="connsiteY4" fmla="*/ 295275 h 1466850"/>
              <a:gd name="connsiteX5" fmla="*/ 85727 w 133352"/>
              <a:gd name="connsiteY5" fmla="*/ 352425 h 1466850"/>
              <a:gd name="connsiteX6" fmla="*/ 95252 w 133352"/>
              <a:gd name="connsiteY6" fmla="*/ 381000 h 1466850"/>
              <a:gd name="connsiteX7" fmla="*/ 85727 w 133352"/>
              <a:gd name="connsiteY7" fmla="*/ 523875 h 1466850"/>
              <a:gd name="connsiteX8" fmla="*/ 57152 w 133352"/>
              <a:gd name="connsiteY8" fmla="*/ 542925 h 1466850"/>
              <a:gd name="connsiteX9" fmla="*/ 47627 w 133352"/>
              <a:gd name="connsiteY9" fmla="*/ 571500 h 1466850"/>
              <a:gd name="connsiteX10" fmla="*/ 85727 w 133352"/>
              <a:gd name="connsiteY10" fmla="*/ 657225 h 1466850"/>
              <a:gd name="connsiteX11" fmla="*/ 133352 w 133352"/>
              <a:gd name="connsiteY11" fmla="*/ 742950 h 1466850"/>
              <a:gd name="connsiteX12" fmla="*/ 123827 w 133352"/>
              <a:gd name="connsiteY12" fmla="*/ 809625 h 1466850"/>
              <a:gd name="connsiteX13" fmla="*/ 66677 w 133352"/>
              <a:gd name="connsiteY13" fmla="*/ 866775 h 1466850"/>
              <a:gd name="connsiteX14" fmla="*/ 57152 w 133352"/>
              <a:gd name="connsiteY14" fmla="*/ 895350 h 1466850"/>
              <a:gd name="connsiteX15" fmla="*/ 38102 w 133352"/>
              <a:gd name="connsiteY15" fmla="*/ 962025 h 1466850"/>
              <a:gd name="connsiteX16" fmla="*/ 19052 w 133352"/>
              <a:gd name="connsiteY16" fmla="*/ 990600 h 1466850"/>
              <a:gd name="connsiteX17" fmla="*/ 47627 w 133352"/>
              <a:gd name="connsiteY17" fmla="*/ 1085850 h 1466850"/>
              <a:gd name="connsiteX18" fmla="*/ 76202 w 133352"/>
              <a:gd name="connsiteY18" fmla="*/ 1104900 h 1466850"/>
              <a:gd name="connsiteX19" fmla="*/ 104777 w 133352"/>
              <a:gd name="connsiteY19" fmla="*/ 1295400 h 1466850"/>
              <a:gd name="connsiteX20" fmla="*/ 95252 w 133352"/>
              <a:gd name="connsiteY20" fmla="*/ 1323975 h 1466850"/>
              <a:gd name="connsiteX21" fmla="*/ 66677 w 133352"/>
              <a:gd name="connsiteY21" fmla="*/ 1333500 h 1466850"/>
              <a:gd name="connsiteX22" fmla="*/ 9527 w 133352"/>
              <a:gd name="connsiteY22" fmla="*/ 1381125 h 1466850"/>
              <a:gd name="connsiteX23" fmla="*/ 2 w 133352"/>
              <a:gd name="connsiteY23" fmla="*/ 1466850 h 1466850"/>
              <a:gd name="connsiteX0" fmla="*/ 114300 w 133350"/>
              <a:gd name="connsiteY0" fmla="*/ 0 h 1466850"/>
              <a:gd name="connsiteX1" fmla="*/ 66675 w 133350"/>
              <a:gd name="connsiteY1" fmla="*/ 38100 h 1466850"/>
              <a:gd name="connsiteX2" fmla="*/ 57150 w 133350"/>
              <a:gd name="connsiteY2" fmla="*/ 123825 h 1466850"/>
              <a:gd name="connsiteX3" fmla="*/ 47625 w 133350"/>
              <a:gd name="connsiteY3" fmla="*/ 180975 h 1466850"/>
              <a:gd name="connsiteX4" fmla="*/ 57150 w 133350"/>
              <a:gd name="connsiteY4" fmla="*/ 295275 h 1466850"/>
              <a:gd name="connsiteX5" fmla="*/ 85725 w 133350"/>
              <a:gd name="connsiteY5" fmla="*/ 352425 h 1466850"/>
              <a:gd name="connsiteX6" fmla="*/ 95250 w 133350"/>
              <a:gd name="connsiteY6" fmla="*/ 381000 h 1466850"/>
              <a:gd name="connsiteX7" fmla="*/ 85725 w 133350"/>
              <a:gd name="connsiteY7" fmla="*/ 523875 h 1466850"/>
              <a:gd name="connsiteX8" fmla="*/ 57150 w 133350"/>
              <a:gd name="connsiteY8" fmla="*/ 542925 h 1466850"/>
              <a:gd name="connsiteX9" fmla="*/ 47625 w 133350"/>
              <a:gd name="connsiteY9" fmla="*/ 571500 h 1466850"/>
              <a:gd name="connsiteX10" fmla="*/ 85725 w 133350"/>
              <a:gd name="connsiteY10" fmla="*/ 657225 h 1466850"/>
              <a:gd name="connsiteX11" fmla="*/ 133350 w 133350"/>
              <a:gd name="connsiteY11" fmla="*/ 742950 h 1466850"/>
              <a:gd name="connsiteX12" fmla="*/ 123825 w 133350"/>
              <a:gd name="connsiteY12" fmla="*/ 809625 h 1466850"/>
              <a:gd name="connsiteX13" fmla="*/ 66675 w 133350"/>
              <a:gd name="connsiteY13" fmla="*/ 866775 h 1466850"/>
              <a:gd name="connsiteX14" fmla="*/ 57150 w 133350"/>
              <a:gd name="connsiteY14" fmla="*/ 895350 h 1466850"/>
              <a:gd name="connsiteX15" fmla="*/ 38100 w 133350"/>
              <a:gd name="connsiteY15" fmla="*/ 962025 h 1466850"/>
              <a:gd name="connsiteX16" fmla="*/ 19050 w 133350"/>
              <a:gd name="connsiteY16" fmla="*/ 990600 h 1466850"/>
              <a:gd name="connsiteX17" fmla="*/ 47625 w 133350"/>
              <a:gd name="connsiteY17" fmla="*/ 1085850 h 1466850"/>
              <a:gd name="connsiteX18" fmla="*/ 76200 w 133350"/>
              <a:gd name="connsiteY18" fmla="*/ 1104900 h 1466850"/>
              <a:gd name="connsiteX19" fmla="*/ 104775 w 133350"/>
              <a:gd name="connsiteY19" fmla="*/ 1295400 h 1466850"/>
              <a:gd name="connsiteX20" fmla="*/ 95250 w 133350"/>
              <a:gd name="connsiteY20" fmla="*/ 1323975 h 1466850"/>
              <a:gd name="connsiteX21" fmla="*/ 66675 w 133350"/>
              <a:gd name="connsiteY21" fmla="*/ 1333500 h 1466850"/>
              <a:gd name="connsiteX22" fmla="*/ 83388 w 133350"/>
              <a:gd name="connsiteY22" fmla="*/ 1381126 h 1466850"/>
              <a:gd name="connsiteX23" fmla="*/ 0 w 133350"/>
              <a:gd name="connsiteY23" fmla="*/ 1466850 h 1466850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85725 w 114300"/>
              <a:gd name="connsiteY19" fmla="*/ 1295400 h 1488895"/>
              <a:gd name="connsiteX20" fmla="*/ 76200 w 114300"/>
              <a:gd name="connsiteY20" fmla="*/ 1323975 h 1488895"/>
              <a:gd name="connsiteX21" fmla="*/ 47625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85725 w 114300"/>
              <a:gd name="connsiteY19" fmla="*/ 1295400 h 1488895"/>
              <a:gd name="connsiteX20" fmla="*/ 76200 w 114300"/>
              <a:gd name="connsiteY20" fmla="*/ 1323975 h 1488895"/>
              <a:gd name="connsiteX21" fmla="*/ 47625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85725 w 114300"/>
              <a:gd name="connsiteY19" fmla="*/ 1295400 h 1488895"/>
              <a:gd name="connsiteX20" fmla="*/ 76200 w 114300"/>
              <a:gd name="connsiteY20" fmla="*/ 1323975 h 1488895"/>
              <a:gd name="connsiteX21" fmla="*/ 14388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85725 w 114300"/>
              <a:gd name="connsiteY19" fmla="*/ 1295400 h 1488895"/>
              <a:gd name="connsiteX20" fmla="*/ 46655 w 114300"/>
              <a:gd name="connsiteY20" fmla="*/ 1261512 h 1488895"/>
              <a:gd name="connsiteX21" fmla="*/ 14388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488895"/>
              <a:gd name="connsiteX1" fmla="*/ 47625 w 114300"/>
              <a:gd name="connsiteY1" fmla="*/ 38100 h 1488895"/>
              <a:gd name="connsiteX2" fmla="*/ 38100 w 114300"/>
              <a:gd name="connsiteY2" fmla="*/ 123825 h 1488895"/>
              <a:gd name="connsiteX3" fmla="*/ 28575 w 114300"/>
              <a:gd name="connsiteY3" fmla="*/ 180975 h 1488895"/>
              <a:gd name="connsiteX4" fmla="*/ 38100 w 114300"/>
              <a:gd name="connsiteY4" fmla="*/ 295275 h 1488895"/>
              <a:gd name="connsiteX5" fmla="*/ 66675 w 114300"/>
              <a:gd name="connsiteY5" fmla="*/ 352425 h 1488895"/>
              <a:gd name="connsiteX6" fmla="*/ 76200 w 114300"/>
              <a:gd name="connsiteY6" fmla="*/ 381000 h 1488895"/>
              <a:gd name="connsiteX7" fmla="*/ 66675 w 114300"/>
              <a:gd name="connsiteY7" fmla="*/ 523875 h 1488895"/>
              <a:gd name="connsiteX8" fmla="*/ 38100 w 114300"/>
              <a:gd name="connsiteY8" fmla="*/ 542925 h 1488895"/>
              <a:gd name="connsiteX9" fmla="*/ 28575 w 114300"/>
              <a:gd name="connsiteY9" fmla="*/ 571500 h 1488895"/>
              <a:gd name="connsiteX10" fmla="*/ 66675 w 114300"/>
              <a:gd name="connsiteY10" fmla="*/ 657225 h 1488895"/>
              <a:gd name="connsiteX11" fmla="*/ 114300 w 114300"/>
              <a:gd name="connsiteY11" fmla="*/ 742950 h 1488895"/>
              <a:gd name="connsiteX12" fmla="*/ 104775 w 114300"/>
              <a:gd name="connsiteY12" fmla="*/ 809625 h 1488895"/>
              <a:gd name="connsiteX13" fmla="*/ 47625 w 114300"/>
              <a:gd name="connsiteY13" fmla="*/ 866775 h 1488895"/>
              <a:gd name="connsiteX14" fmla="*/ 38100 w 114300"/>
              <a:gd name="connsiteY14" fmla="*/ 895350 h 1488895"/>
              <a:gd name="connsiteX15" fmla="*/ 19050 w 114300"/>
              <a:gd name="connsiteY15" fmla="*/ 962025 h 1488895"/>
              <a:gd name="connsiteX16" fmla="*/ 0 w 114300"/>
              <a:gd name="connsiteY16" fmla="*/ 990600 h 1488895"/>
              <a:gd name="connsiteX17" fmla="*/ 28575 w 114300"/>
              <a:gd name="connsiteY17" fmla="*/ 1085850 h 1488895"/>
              <a:gd name="connsiteX18" fmla="*/ 57150 w 114300"/>
              <a:gd name="connsiteY18" fmla="*/ 1104900 h 1488895"/>
              <a:gd name="connsiteX19" fmla="*/ 74646 w 114300"/>
              <a:gd name="connsiteY19" fmla="*/ 1199867 h 1488895"/>
              <a:gd name="connsiteX20" fmla="*/ 46655 w 114300"/>
              <a:gd name="connsiteY20" fmla="*/ 1261512 h 1488895"/>
              <a:gd name="connsiteX21" fmla="*/ 14388 w 114300"/>
              <a:gd name="connsiteY21" fmla="*/ 1333500 h 1488895"/>
              <a:gd name="connsiteX22" fmla="*/ 64338 w 114300"/>
              <a:gd name="connsiteY22" fmla="*/ 1381126 h 1488895"/>
              <a:gd name="connsiteX23" fmla="*/ 69585 w 114300"/>
              <a:gd name="connsiteY23" fmla="*/ 1488895 h 1488895"/>
              <a:gd name="connsiteX0" fmla="*/ 95250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64338 w 114300"/>
              <a:gd name="connsiteY22" fmla="*/ 1381126 h 1503592"/>
              <a:gd name="connsiteX23" fmla="*/ 106517 w 114300"/>
              <a:gd name="connsiteY23" fmla="*/ 1503592 h 1503592"/>
              <a:gd name="connsiteX0" fmla="*/ 95250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86497 w 114300"/>
              <a:gd name="connsiteY22" fmla="*/ 1381126 h 1503592"/>
              <a:gd name="connsiteX23" fmla="*/ 106517 w 114300"/>
              <a:gd name="connsiteY23" fmla="*/ 1503592 h 1503592"/>
              <a:gd name="connsiteX0" fmla="*/ 95250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86497 w 114300"/>
              <a:gd name="connsiteY22" fmla="*/ 1381126 h 1503592"/>
              <a:gd name="connsiteX23" fmla="*/ 88052 w 114300"/>
              <a:gd name="connsiteY23" fmla="*/ 1503592 h 1503592"/>
              <a:gd name="connsiteX0" fmla="*/ 95250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86497 w 114300"/>
              <a:gd name="connsiteY22" fmla="*/ 1381126 h 1503592"/>
              <a:gd name="connsiteX23" fmla="*/ 84358 w 114300"/>
              <a:gd name="connsiteY23" fmla="*/ 1503592 h 1503592"/>
              <a:gd name="connsiteX0" fmla="*/ 69399 w 114300"/>
              <a:gd name="connsiteY0" fmla="*/ 0 h 1503592"/>
              <a:gd name="connsiteX1" fmla="*/ 47625 w 114300"/>
              <a:gd name="connsiteY1" fmla="*/ 38100 h 1503592"/>
              <a:gd name="connsiteX2" fmla="*/ 38100 w 114300"/>
              <a:gd name="connsiteY2" fmla="*/ 123825 h 1503592"/>
              <a:gd name="connsiteX3" fmla="*/ 28575 w 114300"/>
              <a:gd name="connsiteY3" fmla="*/ 180975 h 1503592"/>
              <a:gd name="connsiteX4" fmla="*/ 38100 w 114300"/>
              <a:gd name="connsiteY4" fmla="*/ 295275 h 1503592"/>
              <a:gd name="connsiteX5" fmla="*/ 66675 w 114300"/>
              <a:gd name="connsiteY5" fmla="*/ 352425 h 1503592"/>
              <a:gd name="connsiteX6" fmla="*/ 76200 w 114300"/>
              <a:gd name="connsiteY6" fmla="*/ 381000 h 1503592"/>
              <a:gd name="connsiteX7" fmla="*/ 66675 w 114300"/>
              <a:gd name="connsiteY7" fmla="*/ 523875 h 1503592"/>
              <a:gd name="connsiteX8" fmla="*/ 38100 w 114300"/>
              <a:gd name="connsiteY8" fmla="*/ 542925 h 1503592"/>
              <a:gd name="connsiteX9" fmla="*/ 28575 w 114300"/>
              <a:gd name="connsiteY9" fmla="*/ 571500 h 1503592"/>
              <a:gd name="connsiteX10" fmla="*/ 66675 w 114300"/>
              <a:gd name="connsiteY10" fmla="*/ 657225 h 1503592"/>
              <a:gd name="connsiteX11" fmla="*/ 114300 w 114300"/>
              <a:gd name="connsiteY11" fmla="*/ 742950 h 1503592"/>
              <a:gd name="connsiteX12" fmla="*/ 104775 w 114300"/>
              <a:gd name="connsiteY12" fmla="*/ 809625 h 1503592"/>
              <a:gd name="connsiteX13" fmla="*/ 47625 w 114300"/>
              <a:gd name="connsiteY13" fmla="*/ 866775 h 1503592"/>
              <a:gd name="connsiteX14" fmla="*/ 38100 w 114300"/>
              <a:gd name="connsiteY14" fmla="*/ 895350 h 1503592"/>
              <a:gd name="connsiteX15" fmla="*/ 19050 w 114300"/>
              <a:gd name="connsiteY15" fmla="*/ 962025 h 1503592"/>
              <a:gd name="connsiteX16" fmla="*/ 0 w 114300"/>
              <a:gd name="connsiteY16" fmla="*/ 990600 h 1503592"/>
              <a:gd name="connsiteX17" fmla="*/ 28575 w 114300"/>
              <a:gd name="connsiteY17" fmla="*/ 1085850 h 1503592"/>
              <a:gd name="connsiteX18" fmla="*/ 57150 w 114300"/>
              <a:gd name="connsiteY18" fmla="*/ 1104900 h 1503592"/>
              <a:gd name="connsiteX19" fmla="*/ 74646 w 114300"/>
              <a:gd name="connsiteY19" fmla="*/ 1199867 h 1503592"/>
              <a:gd name="connsiteX20" fmla="*/ 46655 w 114300"/>
              <a:gd name="connsiteY20" fmla="*/ 1261512 h 1503592"/>
              <a:gd name="connsiteX21" fmla="*/ 14388 w 114300"/>
              <a:gd name="connsiteY21" fmla="*/ 1333500 h 1503592"/>
              <a:gd name="connsiteX22" fmla="*/ 86497 w 114300"/>
              <a:gd name="connsiteY22" fmla="*/ 1381126 h 1503592"/>
              <a:gd name="connsiteX23" fmla="*/ 84358 w 114300"/>
              <a:gd name="connsiteY23" fmla="*/ 1503592 h 1503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14300" h="1503592">
                <a:moveTo>
                  <a:pt x="69399" y="0"/>
                </a:moveTo>
                <a:cubicBezTo>
                  <a:pt x="53524" y="12700"/>
                  <a:pt x="52841" y="17463"/>
                  <a:pt x="47625" y="38100"/>
                </a:cubicBezTo>
                <a:cubicBezTo>
                  <a:pt x="42409" y="58737"/>
                  <a:pt x="41900" y="95326"/>
                  <a:pt x="38100" y="123825"/>
                </a:cubicBezTo>
                <a:cubicBezTo>
                  <a:pt x="35548" y="142968"/>
                  <a:pt x="31750" y="161925"/>
                  <a:pt x="28575" y="180975"/>
                </a:cubicBezTo>
                <a:cubicBezTo>
                  <a:pt x="31750" y="219075"/>
                  <a:pt x="33047" y="257378"/>
                  <a:pt x="38100" y="295275"/>
                </a:cubicBezTo>
                <a:cubicBezTo>
                  <a:pt x="42453" y="327922"/>
                  <a:pt x="52080" y="323235"/>
                  <a:pt x="66675" y="352425"/>
                </a:cubicBezTo>
                <a:cubicBezTo>
                  <a:pt x="71165" y="361405"/>
                  <a:pt x="73025" y="371475"/>
                  <a:pt x="76200" y="381000"/>
                </a:cubicBezTo>
                <a:cubicBezTo>
                  <a:pt x="73025" y="428625"/>
                  <a:pt x="77607" y="477413"/>
                  <a:pt x="66675" y="523875"/>
                </a:cubicBezTo>
                <a:cubicBezTo>
                  <a:pt x="64053" y="535018"/>
                  <a:pt x="45251" y="533986"/>
                  <a:pt x="38100" y="542925"/>
                </a:cubicBezTo>
                <a:cubicBezTo>
                  <a:pt x="31828" y="550765"/>
                  <a:pt x="31750" y="561975"/>
                  <a:pt x="28575" y="571500"/>
                </a:cubicBezTo>
                <a:cubicBezTo>
                  <a:pt x="51847" y="711135"/>
                  <a:pt x="16400" y="566730"/>
                  <a:pt x="66675" y="657225"/>
                </a:cubicBezTo>
                <a:cubicBezTo>
                  <a:pt x="124949" y="762119"/>
                  <a:pt x="48071" y="676721"/>
                  <a:pt x="114300" y="742950"/>
                </a:cubicBezTo>
                <a:cubicBezTo>
                  <a:pt x="111125" y="765175"/>
                  <a:pt x="115419" y="789858"/>
                  <a:pt x="104775" y="809625"/>
                </a:cubicBezTo>
                <a:cubicBezTo>
                  <a:pt x="92002" y="833346"/>
                  <a:pt x="47625" y="866775"/>
                  <a:pt x="47625" y="866775"/>
                </a:cubicBezTo>
                <a:cubicBezTo>
                  <a:pt x="44450" y="876300"/>
                  <a:pt x="40858" y="885696"/>
                  <a:pt x="38100" y="895350"/>
                </a:cubicBezTo>
                <a:cubicBezTo>
                  <a:pt x="34031" y="909592"/>
                  <a:pt x="26663" y="946800"/>
                  <a:pt x="19050" y="962025"/>
                </a:cubicBezTo>
                <a:cubicBezTo>
                  <a:pt x="13930" y="972264"/>
                  <a:pt x="6350" y="981075"/>
                  <a:pt x="0" y="990600"/>
                </a:cubicBezTo>
                <a:cubicBezTo>
                  <a:pt x="5995" y="1032567"/>
                  <a:pt x="-303" y="1056972"/>
                  <a:pt x="28575" y="1085850"/>
                </a:cubicBezTo>
                <a:cubicBezTo>
                  <a:pt x="36670" y="1093945"/>
                  <a:pt x="47625" y="1098550"/>
                  <a:pt x="57150" y="1104900"/>
                </a:cubicBezTo>
                <a:cubicBezTo>
                  <a:pt x="90292" y="1204326"/>
                  <a:pt x="63690" y="1046488"/>
                  <a:pt x="74646" y="1199867"/>
                </a:cubicBezTo>
                <a:cubicBezTo>
                  <a:pt x="71471" y="1209392"/>
                  <a:pt x="56698" y="1239240"/>
                  <a:pt x="46655" y="1261512"/>
                </a:cubicBezTo>
                <a:cubicBezTo>
                  <a:pt x="36612" y="1283784"/>
                  <a:pt x="7748" y="1313564"/>
                  <a:pt x="14388" y="1333500"/>
                </a:cubicBezTo>
                <a:cubicBezTo>
                  <a:pt x="21028" y="1353436"/>
                  <a:pt x="107563" y="1360060"/>
                  <a:pt x="86497" y="1381126"/>
                </a:cubicBezTo>
                <a:cubicBezTo>
                  <a:pt x="76578" y="1460476"/>
                  <a:pt x="91744" y="1468468"/>
                  <a:pt x="84358" y="1503592"/>
                </a:cubicBezTo>
              </a:path>
            </a:pathLst>
          </a:custGeom>
          <a:noFill/>
          <a:ln w="28575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Forme libre 15">
            <a:extLst>
              <a:ext uri="{FF2B5EF4-FFF2-40B4-BE49-F238E27FC236}">
                <a16:creationId xmlns:a16="http://schemas.microsoft.com/office/drawing/2014/main" id="{85C0F16A-727B-4B79-A6A7-3A04BE175E6B}"/>
              </a:ext>
            </a:extLst>
          </p:cNvPr>
          <p:cNvSpPr/>
          <p:nvPr/>
        </p:nvSpPr>
        <p:spPr>
          <a:xfrm>
            <a:off x="1835429" y="4630917"/>
            <a:ext cx="113076" cy="411480"/>
          </a:xfrm>
          <a:custGeom>
            <a:avLst/>
            <a:gdLst>
              <a:gd name="connsiteX0" fmla="*/ 0 w 175373"/>
              <a:gd name="connsiteY0" fmla="*/ 0 h 638175"/>
              <a:gd name="connsiteX1" fmla="*/ 57150 w 175373"/>
              <a:gd name="connsiteY1" fmla="*/ 104775 h 638175"/>
              <a:gd name="connsiteX2" fmla="*/ 76200 w 175373"/>
              <a:gd name="connsiteY2" fmla="*/ 133350 h 638175"/>
              <a:gd name="connsiteX3" fmla="*/ 104775 w 175373"/>
              <a:gd name="connsiteY3" fmla="*/ 152400 h 638175"/>
              <a:gd name="connsiteX4" fmla="*/ 123825 w 175373"/>
              <a:gd name="connsiteY4" fmla="*/ 209550 h 638175"/>
              <a:gd name="connsiteX5" fmla="*/ 133350 w 175373"/>
              <a:gd name="connsiteY5" fmla="*/ 238125 h 638175"/>
              <a:gd name="connsiteX6" fmla="*/ 123825 w 175373"/>
              <a:gd name="connsiteY6" fmla="*/ 352425 h 638175"/>
              <a:gd name="connsiteX7" fmla="*/ 123825 w 175373"/>
              <a:gd name="connsiteY7" fmla="*/ 447675 h 638175"/>
              <a:gd name="connsiteX8" fmla="*/ 142875 w 175373"/>
              <a:gd name="connsiteY8" fmla="*/ 476250 h 638175"/>
              <a:gd name="connsiteX9" fmla="*/ 171450 w 175373"/>
              <a:gd name="connsiteY9" fmla="*/ 485775 h 638175"/>
              <a:gd name="connsiteX10" fmla="*/ 171450 w 175373"/>
              <a:gd name="connsiteY10" fmla="*/ 6381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5373" h="638175">
                <a:moveTo>
                  <a:pt x="0" y="0"/>
                </a:moveTo>
                <a:cubicBezTo>
                  <a:pt x="19050" y="34925"/>
                  <a:pt x="37412" y="70234"/>
                  <a:pt x="57150" y="104775"/>
                </a:cubicBezTo>
                <a:cubicBezTo>
                  <a:pt x="62830" y="114714"/>
                  <a:pt x="68105" y="125255"/>
                  <a:pt x="76200" y="133350"/>
                </a:cubicBezTo>
                <a:cubicBezTo>
                  <a:pt x="84295" y="141445"/>
                  <a:pt x="95250" y="146050"/>
                  <a:pt x="104775" y="152400"/>
                </a:cubicBezTo>
                <a:lnTo>
                  <a:pt x="123825" y="209550"/>
                </a:lnTo>
                <a:lnTo>
                  <a:pt x="133350" y="238125"/>
                </a:lnTo>
                <a:cubicBezTo>
                  <a:pt x="130175" y="276225"/>
                  <a:pt x="128878" y="314528"/>
                  <a:pt x="123825" y="352425"/>
                </a:cubicBezTo>
                <a:cubicBezTo>
                  <a:pt x="115763" y="412892"/>
                  <a:pt x="93734" y="347373"/>
                  <a:pt x="123825" y="447675"/>
                </a:cubicBezTo>
                <a:cubicBezTo>
                  <a:pt x="127114" y="458640"/>
                  <a:pt x="133936" y="469099"/>
                  <a:pt x="142875" y="476250"/>
                </a:cubicBezTo>
                <a:cubicBezTo>
                  <a:pt x="150715" y="482522"/>
                  <a:pt x="169705" y="475888"/>
                  <a:pt x="171450" y="485775"/>
                </a:cubicBezTo>
                <a:cubicBezTo>
                  <a:pt x="180278" y="535802"/>
                  <a:pt x="171450" y="587375"/>
                  <a:pt x="171450" y="638175"/>
                </a:cubicBezTo>
              </a:path>
            </a:pathLst>
          </a:custGeom>
          <a:noFill/>
          <a:ln w="28575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Forme libre 16">
            <a:extLst>
              <a:ext uri="{FF2B5EF4-FFF2-40B4-BE49-F238E27FC236}">
                <a16:creationId xmlns:a16="http://schemas.microsoft.com/office/drawing/2014/main" id="{CA6603E9-550B-48C8-A9E1-F684788B19A9}"/>
              </a:ext>
            </a:extLst>
          </p:cNvPr>
          <p:cNvSpPr/>
          <p:nvPr/>
        </p:nvSpPr>
        <p:spPr>
          <a:xfrm>
            <a:off x="1602053" y="4286993"/>
            <a:ext cx="178103" cy="325499"/>
          </a:xfrm>
          <a:custGeom>
            <a:avLst/>
            <a:gdLst>
              <a:gd name="connsiteX0" fmla="*/ 276225 w 276225"/>
              <a:gd name="connsiteY0" fmla="*/ 0 h 504825"/>
              <a:gd name="connsiteX1" fmla="*/ 180975 w 276225"/>
              <a:gd name="connsiteY1" fmla="*/ 66675 h 504825"/>
              <a:gd name="connsiteX2" fmla="*/ 161925 w 276225"/>
              <a:gd name="connsiteY2" fmla="*/ 123825 h 504825"/>
              <a:gd name="connsiteX3" fmla="*/ 114300 w 276225"/>
              <a:gd name="connsiteY3" fmla="*/ 171450 h 504825"/>
              <a:gd name="connsiteX4" fmla="*/ 123825 w 276225"/>
              <a:gd name="connsiteY4" fmla="*/ 219075 h 504825"/>
              <a:gd name="connsiteX5" fmla="*/ 142875 w 276225"/>
              <a:gd name="connsiteY5" fmla="*/ 247650 h 504825"/>
              <a:gd name="connsiteX6" fmla="*/ 123825 w 276225"/>
              <a:gd name="connsiteY6" fmla="*/ 304800 h 504825"/>
              <a:gd name="connsiteX7" fmla="*/ 76200 w 276225"/>
              <a:gd name="connsiteY7" fmla="*/ 342900 h 504825"/>
              <a:gd name="connsiteX8" fmla="*/ 57150 w 276225"/>
              <a:gd name="connsiteY8" fmla="*/ 390525 h 504825"/>
              <a:gd name="connsiteX9" fmla="*/ 47625 w 276225"/>
              <a:gd name="connsiteY9" fmla="*/ 419100 h 504825"/>
              <a:gd name="connsiteX10" fmla="*/ 9525 w 276225"/>
              <a:gd name="connsiteY10" fmla="*/ 476250 h 504825"/>
              <a:gd name="connsiteX11" fmla="*/ 0 w 276225"/>
              <a:gd name="connsiteY11" fmla="*/ 504825 h 50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6225" h="504825">
                <a:moveTo>
                  <a:pt x="276225" y="0"/>
                </a:moveTo>
                <a:cubicBezTo>
                  <a:pt x="244475" y="22225"/>
                  <a:pt x="207262" y="38197"/>
                  <a:pt x="180975" y="66675"/>
                </a:cubicBezTo>
                <a:cubicBezTo>
                  <a:pt x="167355" y="81430"/>
                  <a:pt x="173064" y="107117"/>
                  <a:pt x="161925" y="123825"/>
                </a:cubicBezTo>
                <a:cubicBezTo>
                  <a:pt x="136525" y="161925"/>
                  <a:pt x="152400" y="146050"/>
                  <a:pt x="114300" y="171450"/>
                </a:cubicBezTo>
                <a:cubicBezTo>
                  <a:pt x="117475" y="187325"/>
                  <a:pt x="118141" y="203916"/>
                  <a:pt x="123825" y="219075"/>
                </a:cubicBezTo>
                <a:cubicBezTo>
                  <a:pt x="127845" y="229794"/>
                  <a:pt x="142875" y="236202"/>
                  <a:pt x="142875" y="247650"/>
                </a:cubicBezTo>
                <a:cubicBezTo>
                  <a:pt x="142875" y="267730"/>
                  <a:pt x="130175" y="285750"/>
                  <a:pt x="123825" y="304800"/>
                </a:cubicBezTo>
                <a:cubicBezTo>
                  <a:pt x="110160" y="345794"/>
                  <a:pt x="124040" y="330940"/>
                  <a:pt x="76200" y="342900"/>
                </a:cubicBezTo>
                <a:cubicBezTo>
                  <a:pt x="69850" y="358775"/>
                  <a:pt x="63153" y="374516"/>
                  <a:pt x="57150" y="390525"/>
                </a:cubicBezTo>
                <a:cubicBezTo>
                  <a:pt x="53625" y="399926"/>
                  <a:pt x="52501" y="410323"/>
                  <a:pt x="47625" y="419100"/>
                </a:cubicBezTo>
                <a:cubicBezTo>
                  <a:pt x="36506" y="439114"/>
                  <a:pt x="16765" y="454530"/>
                  <a:pt x="9525" y="476250"/>
                </a:cubicBezTo>
                <a:lnTo>
                  <a:pt x="0" y="504825"/>
                </a:lnTo>
              </a:path>
            </a:pathLst>
          </a:custGeom>
          <a:noFill/>
          <a:ln w="28575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Forme libre 17">
            <a:extLst>
              <a:ext uri="{FF2B5EF4-FFF2-40B4-BE49-F238E27FC236}">
                <a16:creationId xmlns:a16="http://schemas.microsoft.com/office/drawing/2014/main" id="{015254BE-60A9-450A-8DCD-6D86490BB3FD}"/>
              </a:ext>
            </a:extLst>
          </p:cNvPr>
          <p:cNvSpPr/>
          <p:nvPr/>
        </p:nvSpPr>
        <p:spPr>
          <a:xfrm>
            <a:off x="1516072" y="4606351"/>
            <a:ext cx="85981" cy="135113"/>
          </a:xfrm>
          <a:custGeom>
            <a:avLst/>
            <a:gdLst>
              <a:gd name="connsiteX0" fmla="*/ 133350 w 133350"/>
              <a:gd name="connsiteY0" fmla="*/ 0 h 209550"/>
              <a:gd name="connsiteX1" fmla="*/ 85725 w 133350"/>
              <a:gd name="connsiteY1" fmla="*/ 28575 h 209550"/>
              <a:gd name="connsiteX2" fmla="*/ 57150 w 133350"/>
              <a:gd name="connsiteY2" fmla="*/ 47625 h 209550"/>
              <a:gd name="connsiteX3" fmla="*/ 19050 w 133350"/>
              <a:gd name="connsiteY3" fmla="*/ 133350 h 209550"/>
              <a:gd name="connsiteX4" fmla="*/ 9525 w 133350"/>
              <a:gd name="connsiteY4" fmla="*/ 161925 h 209550"/>
              <a:gd name="connsiteX5" fmla="*/ 0 w 133350"/>
              <a:gd name="connsiteY5" fmla="*/ 190500 h 209550"/>
              <a:gd name="connsiteX6" fmla="*/ 0 w 133350"/>
              <a:gd name="connsiteY6" fmla="*/ 209550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3350" h="209550">
                <a:moveTo>
                  <a:pt x="133350" y="0"/>
                </a:moveTo>
                <a:cubicBezTo>
                  <a:pt x="117475" y="9525"/>
                  <a:pt x="101424" y="18763"/>
                  <a:pt x="85725" y="28575"/>
                </a:cubicBezTo>
                <a:cubicBezTo>
                  <a:pt x="76017" y="34642"/>
                  <a:pt x="65245" y="39530"/>
                  <a:pt x="57150" y="47625"/>
                </a:cubicBezTo>
                <a:cubicBezTo>
                  <a:pt x="34509" y="70266"/>
                  <a:pt x="28481" y="105056"/>
                  <a:pt x="19050" y="133350"/>
                </a:cubicBezTo>
                <a:lnTo>
                  <a:pt x="9525" y="161925"/>
                </a:lnTo>
                <a:cubicBezTo>
                  <a:pt x="6350" y="171450"/>
                  <a:pt x="0" y="180460"/>
                  <a:pt x="0" y="190500"/>
                </a:cubicBezTo>
                <a:lnTo>
                  <a:pt x="0" y="209550"/>
                </a:ln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Forme libre 18">
            <a:extLst>
              <a:ext uri="{FF2B5EF4-FFF2-40B4-BE49-F238E27FC236}">
                <a16:creationId xmlns:a16="http://schemas.microsoft.com/office/drawing/2014/main" id="{83BF12F7-F01F-4EC1-9388-862CBED2068F}"/>
              </a:ext>
            </a:extLst>
          </p:cNvPr>
          <p:cNvSpPr/>
          <p:nvPr/>
        </p:nvSpPr>
        <p:spPr>
          <a:xfrm>
            <a:off x="1602053" y="4618634"/>
            <a:ext cx="36849" cy="239518"/>
          </a:xfrm>
          <a:custGeom>
            <a:avLst/>
            <a:gdLst>
              <a:gd name="connsiteX0" fmla="*/ 0 w 57150"/>
              <a:gd name="connsiteY0" fmla="*/ 0 h 371475"/>
              <a:gd name="connsiteX1" fmla="*/ 19050 w 57150"/>
              <a:gd name="connsiteY1" fmla="*/ 104775 h 371475"/>
              <a:gd name="connsiteX2" fmla="*/ 57150 w 57150"/>
              <a:gd name="connsiteY2" fmla="*/ 161925 h 371475"/>
              <a:gd name="connsiteX3" fmla="*/ 38100 w 57150"/>
              <a:gd name="connsiteY3" fmla="*/ 333375 h 371475"/>
              <a:gd name="connsiteX4" fmla="*/ 19050 w 57150"/>
              <a:gd name="connsiteY4" fmla="*/ 371475 h 37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50" h="371475">
                <a:moveTo>
                  <a:pt x="0" y="0"/>
                </a:moveTo>
                <a:cubicBezTo>
                  <a:pt x="2076" y="16607"/>
                  <a:pt x="4841" y="79198"/>
                  <a:pt x="19050" y="104775"/>
                </a:cubicBezTo>
                <a:cubicBezTo>
                  <a:pt x="30169" y="124789"/>
                  <a:pt x="57150" y="161925"/>
                  <a:pt x="57150" y="161925"/>
                </a:cubicBezTo>
                <a:cubicBezTo>
                  <a:pt x="56577" y="167652"/>
                  <a:pt x="42358" y="317763"/>
                  <a:pt x="38100" y="333375"/>
                </a:cubicBezTo>
                <a:cubicBezTo>
                  <a:pt x="17289" y="409683"/>
                  <a:pt x="19050" y="337996"/>
                  <a:pt x="19050" y="371475"/>
                </a:cubicBezTo>
              </a:path>
            </a:pathLst>
          </a:cu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ZoneTexte 26">
            <a:extLst>
              <a:ext uri="{FF2B5EF4-FFF2-40B4-BE49-F238E27FC236}">
                <a16:creationId xmlns:a16="http://schemas.microsoft.com/office/drawing/2014/main" id="{852E92A5-276C-45AD-B155-B87C8176AF6E}"/>
              </a:ext>
            </a:extLst>
          </p:cNvPr>
          <p:cNvSpPr txBox="1"/>
          <p:nvPr/>
        </p:nvSpPr>
        <p:spPr>
          <a:xfrm>
            <a:off x="349533" y="1172113"/>
            <a:ext cx="4396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1" dirty="0" i="1">
                <a:latin typeface="Calibri Light" panose="020F0302020204030204" pitchFamily="34" charset="0"/>
              </a:rPr>
              <a:t>Damage </a:t>
            </a:r>
            <a:r>
              <a:rPr lang="fr-FR" sz="1600" b="1" dirty="0" err="1" smtClean="0" i="1">
                <a:latin typeface="Calibri Light" panose="020F0302020204030204" pitchFamily="34" charset="0"/>
              </a:rPr>
              <a:t>evaluation</a:t>
            </a:r>
            <a:r>
              <a:rPr lang="fr-FR" sz="1600" b="1" dirty="0" smtClean="0" i="1">
                <a:latin typeface="Calibri Light" panose="020F0302020204030204" pitchFamily="34" charset="0"/>
              </a:rPr>
              <a:t> </a:t>
            </a:r>
            <a:r>
              <a:rPr lang="fr-FR" sz="1600" b="0" dirty="0" i="1">
                <a:latin typeface="Calibri Light" panose="020F0302020204030204" pitchFamily="34" charset="0"/>
              </a:rPr>
              <a:t>by 2P-DIC </a:t>
            </a:r>
            <a:r>
              <a:rPr lang="fr-FR" sz="1600" b="0" dirty="0" err="1" i="1">
                <a:latin typeface="Calibri Light" panose="020F0302020204030204" pitchFamily="34" charset="0"/>
              </a:rPr>
              <a:t>measurements</a:t>
            </a:r>
            <a:endParaRPr lang="fr-FR" sz="1600" b="0" dirty="0"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i="1">
                <a:latin typeface="Calibri Light" panose="020F0302020204030204" pitchFamily="34" charset="0"/>
              </a:rPr>
              <a:t>Influence of </a:t>
            </a:r>
            <a:r>
              <a:rPr lang="fr-FR" sz="1600" b="1" dirty="0" err="1" i="1">
                <a:latin typeface="Calibri Light" panose="020F0302020204030204" pitchFamily="34" charset="0"/>
              </a:rPr>
              <a:t>process</a:t>
            </a:r>
            <a:r>
              <a:rPr lang="fr-FR" sz="1600" b="1" dirty="0" i="1">
                <a:latin typeface="Calibri Light" panose="020F0302020204030204" pitchFamily="34" charset="0"/>
              </a:rPr>
              <a:t> zone </a:t>
            </a:r>
            <a:r>
              <a:rPr lang="fr-FR" sz="1600" b="1" dirty="0" err="1" i="1">
                <a:latin typeface="Calibri Light" panose="020F0302020204030204" pitchFamily="34" charset="0"/>
              </a:rPr>
              <a:t>mechanisms</a:t>
            </a:r>
            <a:r>
              <a:rPr lang="fr-FR" sz="1600" b="1" dirty="0" i="1">
                <a:latin typeface="Calibri Light" panose="020F0302020204030204" pitchFamily="34" charset="0"/>
              </a:rPr>
              <a:t> </a:t>
            </a:r>
            <a:r>
              <a:rPr lang="fr-FR" sz="1600" b="0" dirty="0" i="1">
                <a:latin typeface="Calibri Light" panose="020F0302020204030204" pitchFamily="34" charset="0"/>
              </a:rPr>
              <a:t>on the </a:t>
            </a:r>
            <a:r>
              <a:rPr lang="fr-FR" sz="1600" b="0" dirty="0" err="1" i="1">
                <a:latin typeface="Calibri Light" panose="020F0302020204030204" pitchFamily="34" charset="0"/>
              </a:rPr>
              <a:t>development</a:t>
            </a:r>
            <a:r>
              <a:rPr lang="fr-FR" sz="1600" b="0" dirty="0" i="1">
                <a:latin typeface="Calibri Light" panose="020F0302020204030204" pitchFamily="34" charset="0"/>
              </a:rPr>
              <a:t> of damage</a:t>
            </a:r>
          </a:p>
        </p:txBody>
      </p:sp>
      <p:sp>
        <p:nvSpPr>
          <p:cNvPr id="19" name="ZoneTexte 30">
            <a:extLst>
              <a:ext uri="{FF2B5EF4-FFF2-40B4-BE49-F238E27FC236}">
                <a16:creationId xmlns:a16="http://schemas.microsoft.com/office/drawing/2014/main" id="{7DBFA588-870C-4AB4-8FA9-876F33E4A766}"/>
              </a:ext>
            </a:extLst>
          </p:cNvPr>
          <p:cNvSpPr txBox="1"/>
          <p:nvPr/>
        </p:nvSpPr>
        <p:spPr>
          <a:xfrm>
            <a:off x="724568" y="5212937"/>
            <a:ext cx="2559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i="1">
                <a:latin typeface="Times New Roman" panose="02020603050405020304" pitchFamily="18" charset="0"/>
                <a:cs typeface="Times New Roman" panose="02020603050405020304" pitchFamily="18" charset="0"/>
              </a:rPr>
              <a:t>Total damage </a:t>
            </a:r>
            <a:r>
              <a:rPr lang="fr-FR" sz="1600" dirty="0" err="1" smtClean="0" i="1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 i="1">
                <a:latin typeface="Times New Roman" panose="02020603050405020304" pitchFamily="18" charset="0"/>
                <a:cs typeface="Times New Roman" panose="02020603050405020304" pitchFamily="18" charset="0"/>
              </a:rPr>
              <a:t>Equivalent </a:t>
            </a:r>
            <a:r>
              <a:rPr lang="fr-FR" sz="1600" dirty="0" i="1">
                <a:latin typeface="Times New Roman" panose="02020603050405020304" pitchFamily="18" charset="0"/>
                <a:cs typeface="Times New Roman" panose="02020603050405020304" pitchFamily="18" charset="0"/>
              </a:rPr>
              <a:t>crack </a:t>
            </a:r>
            <a:r>
              <a:rPr lang="fr-FR" sz="1600" dirty="0" err="1" smtClean="0" i="1">
                <a:latin typeface="Times New Roman" panose="02020603050405020304" pitchFamily="18" charset="0"/>
                <a:cs typeface="Times New Roman" panose="02020603050405020304" pitchFamily="18" charset="0"/>
              </a:rPr>
              <a:t>length</a:t>
            </a:r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Connecteur droit 31">
            <a:extLst>
              <a:ext uri="{FF2B5EF4-FFF2-40B4-BE49-F238E27FC236}">
                <a16:creationId xmlns:a16="http://schemas.microsoft.com/office/drawing/2014/main" id="{58A8CE98-CA10-426C-8515-B943ECFCC25E}"/>
              </a:ext>
            </a:extLst>
          </p:cNvPr>
          <p:cNvCxnSpPr/>
          <p:nvPr/>
        </p:nvCxnSpPr>
        <p:spPr>
          <a:xfrm>
            <a:off x="3284113" y="5830355"/>
            <a:ext cx="367365" cy="0"/>
          </a:xfrm>
          <a:prstGeom prst="line">
            <a:avLst/>
          </a:prstGeom>
          <a:ln w="571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32">
            <a:extLst>
              <a:ext uri="{FF2B5EF4-FFF2-40B4-BE49-F238E27FC236}">
                <a16:creationId xmlns:a16="http://schemas.microsoft.com/office/drawing/2014/main" id="{BD62F9D3-AC18-4FB4-BB8B-760CA1893B19}"/>
              </a:ext>
            </a:extLst>
          </p:cNvPr>
          <p:cNvCxnSpPr/>
          <p:nvPr/>
        </p:nvCxnSpPr>
        <p:spPr>
          <a:xfrm>
            <a:off x="3284113" y="5464962"/>
            <a:ext cx="367365" cy="0"/>
          </a:xfrm>
          <a:prstGeom prst="line">
            <a:avLst/>
          </a:prstGeom>
          <a:ln w="57150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27">
            <a:extLst>
              <a:ext uri="{FF2B5EF4-FFF2-40B4-BE49-F238E27FC236}">
                <a16:creationId xmlns:a16="http://schemas.microsoft.com/office/drawing/2014/main" id="{E852436B-9386-4D63-9D27-7DFA4022A669}"/>
              </a:ext>
            </a:extLst>
          </p:cNvPr>
          <p:cNvSpPr txBox="1"/>
          <p:nvPr/>
        </p:nvSpPr>
        <p:spPr>
          <a:xfrm>
            <a:off x="2123516" y="6217345"/>
            <a:ext cx="5317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fr-FR" sz="1600" b="1" dirty="0" err="1" i="1">
                <a:latin typeface="Calibri Light" panose="020F0302020204030204" pitchFamily="34" charset="0"/>
              </a:rPr>
              <a:t>Decreased</a:t>
            </a:r>
            <a:r>
              <a:rPr lang="fr-FR" sz="1600" b="1" dirty="0" i="1">
                <a:latin typeface="Calibri Light" panose="020F0302020204030204" pitchFamily="34" charset="0"/>
              </a:rPr>
              <a:t> </a:t>
            </a:r>
            <a:r>
              <a:rPr lang="fr-FR" sz="1600" b="1" dirty="0" err="1" i="1">
                <a:latin typeface="Calibri Light" panose="020F0302020204030204" pitchFamily="34" charset="0"/>
              </a:rPr>
              <a:t>brittleness</a:t>
            </a:r>
            <a:r>
              <a:rPr lang="fr-FR" sz="1600" b="1" dirty="0" i="1">
                <a:latin typeface="Calibri Light" panose="020F0302020204030204" pitchFamily="34" charset="0"/>
              </a:rPr>
              <a:t> </a:t>
            </a:r>
            <a:r>
              <a:rPr lang="fr-FR" sz="1600" dirty="0" err="1" i="1">
                <a:latin typeface="Calibri Light" panose="020F0302020204030204" pitchFamily="34" charset="0"/>
              </a:rPr>
              <a:t>achieved</a:t>
            </a:r>
            <a:r>
              <a:rPr lang="fr-FR" sz="1600" dirty="0" i="1">
                <a:latin typeface="Calibri Light" panose="020F0302020204030204" pitchFamily="34" charset="0"/>
              </a:rPr>
              <a:t> for MS3 </a:t>
            </a:r>
            <a:r>
              <a:rPr lang="fr-FR" sz="1600" dirty="0" err="1" i="1">
                <a:latin typeface="Calibri Light" panose="020F0302020204030204" pitchFamily="34" charset="0"/>
              </a:rPr>
              <a:t>material</a:t>
            </a:r>
            <a:endParaRPr lang="fr-FR" sz="1600" dirty="0">
              <a:latin typeface="Calibri Light" panose="020F03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fr-FR" sz="16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799889" y="4090467"/>
            <a:ext cx="24327" cy="974452"/>
          </a:xfrm>
          <a:prstGeom prst="line">
            <a:avLst/>
          </a:prstGeom>
          <a:ln w="2540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smtClean="0" i="1"/>
              <a:t>Robert Kaczmarek, IRCER-UNILIM, Journées annuelles GFC 2018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798" y="1123032"/>
            <a:ext cx="3867074" cy="2517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795" y="3634458"/>
            <a:ext cx="3867076" cy="25188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367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435"/>
    </mc:Choice>
    <mc:Fallback xmlns="">
      <p:transition spd="slow" advTm="95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Conclusions &amp; perspectives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ZoneTexte 3">
            <a:extLst>
              <a:ext uri="{FF2B5EF4-FFF2-40B4-BE49-F238E27FC236}">
                <a16:creationId xmlns:a16="http://schemas.microsoft.com/office/drawing/2014/main" id="{0291F76F-94CC-4777-A8BF-51D703E10C4F}"/>
              </a:ext>
            </a:extLst>
          </p:cNvPr>
          <p:cNvSpPr txBox="1"/>
          <p:nvPr/>
        </p:nvSpPr>
        <p:spPr>
          <a:xfrm>
            <a:off x="153074" y="1701065"/>
            <a:ext cx="92671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1600" b="0" dirty="0" smtClean="0" i="1">
                <a:solidFill>
                  <a:schemeClr val="tx1"/>
                </a:solidFill>
                <a:latin typeface="Arial (body)"/>
              </a:rPr>
              <a:t>2P-DIC characterizing fracture behaviour of refractories allows to: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Obtain </a:t>
            </a:r>
            <a:r>
              <a:rPr lang="en-GB" sz="1600" b="1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more realistic representation of fracture images</a:t>
            </a:r>
            <a:r>
              <a:rPr lang="en-GB" sz="1600" b="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;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E</a:t>
            </a:r>
            <a:r>
              <a:rPr lang="en-GB" sz="1600" b="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valuate </a:t>
            </a:r>
            <a:r>
              <a:rPr lang="en-GB" sz="1600" b="1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crack propagation resistance </a:t>
            </a:r>
            <a:r>
              <a:rPr lang="en-GB" sz="1600" b="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- analysing crack lengths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Observe </a:t>
            </a:r>
            <a:r>
              <a:rPr lang="en-GB" sz="1600" b="1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fracture mechanisms </a:t>
            </a:r>
            <a:r>
              <a:rPr lang="en-GB" sz="1600" b="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linked to the non-linear mechanical behaviour of refractories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b="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Correlate </a:t>
            </a:r>
            <a:r>
              <a:rPr lang="en-GB" sz="1600" b="1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process zone phenomena </a:t>
            </a:r>
            <a:r>
              <a:rPr lang="en-GB" sz="160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with</a:t>
            </a:r>
            <a:r>
              <a:rPr lang="en-GB" sz="1600" b="0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GB" sz="1600" b="1" dirty="0" smtClean="0" i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dissipated energy</a:t>
            </a:r>
            <a:endParaRPr lang="en-GB" sz="1600" b="1" dirty="0">
              <a:solidFill>
                <a:schemeClr val="tx1">
                  <a:lumMod val="75000"/>
                  <a:lumOff val="25000"/>
                </a:schemeClr>
              </a:solidFill>
              <a:latin typeface="Arial (body)"/>
            </a:endParaRPr>
          </a:p>
        </p:txBody>
      </p:sp>
      <p:sp>
        <p:nvSpPr>
          <p:cNvPr id="8" name="ZoneTexte 4">
            <a:extLst>
              <a:ext uri="{FF2B5EF4-FFF2-40B4-BE49-F238E27FC236}">
                <a16:creationId xmlns:a16="http://schemas.microsoft.com/office/drawing/2014/main" id="{D05B39B5-22F8-4BB4-AECB-746978106BCE}"/>
              </a:ext>
            </a:extLst>
          </p:cNvPr>
          <p:cNvSpPr txBox="1"/>
          <p:nvPr/>
        </p:nvSpPr>
        <p:spPr>
          <a:xfrm>
            <a:off x="153074" y="1376636"/>
            <a:ext cx="723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800" b="1" dirty="0" smtClean="0" i="1">
                <a:latin typeface="+mj-lt"/>
              </a:rPr>
              <a:t>Conclusions</a:t>
            </a:r>
            <a:endParaRPr lang="en-US" sz="1800" b="1" dirty="0">
              <a:latin typeface="+mj-lt"/>
            </a:endParaRPr>
          </a:p>
        </p:txBody>
      </p:sp>
      <p:sp>
        <p:nvSpPr>
          <p:cNvPr id="9" name="ZoneTexte 5">
            <a:extLst>
              <a:ext uri="{FF2B5EF4-FFF2-40B4-BE49-F238E27FC236}">
                <a16:creationId xmlns:a16="http://schemas.microsoft.com/office/drawing/2014/main" id="{EACD10D7-125B-4DBD-BE92-5E2B51F679D2}"/>
              </a:ext>
            </a:extLst>
          </p:cNvPr>
          <p:cNvSpPr txBox="1"/>
          <p:nvPr/>
        </p:nvSpPr>
        <p:spPr>
          <a:xfrm>
            <a:off x="153074" y="3954909"/>
            <a:ext cx="72358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800" b="1" dirty="0" i="1">
                <a:latin typeface="+mj-lt"/>
              </a:rPr>
              <a:t>Perspectives</a:t>
            </a:r>
          </a:p>
        </p:txBody>
      </p:sp>
      <p:sp>
        <p:nvSpPr>
          <p:cNvPr id="10" name="ZoneTexte 6">
            <a:extLst>
              <a:ext uri="{FF2B5EF4-FFF2-40B4-BE49-F238E27FC236}">
                <a16:creationId xmlns:a16="http://schemas.microsoft.com/office/drawing/2014/main" id="{1BB77710-2831-46BB-8FBA-013992CA76C6}"/>
              </a:ext>
            </a:extLst>
          </p:cNvPr>
          <p:cNvSpPr txBox="1"/>
          <p:nvPr/>
        </p:nvSpPr>
        <p:spPr>
          <a:xfrm>
            <a:off x="143549" y="4318783"/>
            <a:ext cx="89392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0" dirty="0" i="1">
                <a:latin typeface="Arial (body)"/>
              </a:rPr>
              <a:t>Coupling </a:t>
            </a:r>
            <a:r>
              <a:rPr lang="en-US" sz="1600" b="1" dirty="0" i="1">
                <a:latin typeface="Arial (body)"/>
              </a:rPr>
              <a:t>numerical simulation </a:t>
            </a:r>
            <a:r>
              <a:rPr lang="en-US" sz="1600" b="0" dirty="0" i="1">
                <a:latin typeface="Arial (body)"/>
              </a:rPr>
              <a:t>and </a:t>
            </a:r>
            <a:r>
              <a:rPr lang="en-US" sz="1600" b="1" dirty="0" i="1">
                <a:latin typeface="Arial (body)"/>
              </a:rPr>
              <a:t>experimental results </a:t>
            </a:r>
            <a:r>
              <a:rPr lang="en-US" sz="1600" b="0" dirty="0" i="1">
                <a:latin typeface="Arial (body)"/>
              </a:rPr>
              <a:t>to </a:t>
            </a:r>
            <a:r>
              <a:rPr lang="en-US" sz="1600" dirty="0" i="1">
                <a:latin typeface="Arial (body)"/>
              </a:rPr>
              <a:t>identify</a:t>
            </a:r>
            <a:r>
              <a:rPr lang="en-US" sz="1600" b="1" dirty="0" i="1">
                <a:latin typeface="Arial (body)"/>
              </a:rPr>
              <a:t> fracture parameters </a:t>
            </a:r>
            <a:r>
              <a:rPr lang="en-US" sz="1600" b="0" dirty="0" i="1">
                <a:latin typeface="Arial (body)"/>
              </a:rPr>
              <a:t>and </a:t>
            </a:r>
            <a:r>
              <a:rPr lang="en-US" sz="1600" b="1" dirty="0" i="1">
                <a:latin typeface="Arial (body)"/>
              </a:rPr>
              <a:t>process zone size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b="0" dirty="0" i="1">
                <a:latin typeface="Arial (body)"/>
              </a:rPr>
              <a:t>Investigate </a:t>
            </a:r>
            <a:r>
              <a:rPr lang="en-US" sz="1600" b="0" dirty="0" smtClean="0" i="1">
                <a:latin typeface="Arial (body)"/>
              </a:rPr>
              <a:t>relationship between </a:t>
            </a:r>
            <a:r>
              <a:rPr lang="en-US" sz="1600" b="1" dirty="0" smtClean="0" i="1">
                <a:latin typeface="Arial (body)"/>
              </a:rPr>
              <a:t>microstructure and mechanical properties</a:t>
            </a:r>
            <a:r>
              <a:rPr lang="en-US" sz="1600" b="0" dirty="0" smtClean="0" i="1">
                <a:latin typeface="Arial (body)"/>
              </a:rPr>
              <a:t> </a:t>
            </a:r>
            <a:r>
              <a:rPr lang="en-US" sz="1600" b="0" dirty="0" i="1">
                <a:latin typeface="Arial (body)"/>
              </a:rPr>
              <a:t>of refractory </a:t>
            </a:r>
            <a:r>
              <a:rPr lang="en-US" sz="1600" b="0" dirty="0" smtClean="0" i="1">
                <a:latin typeface="Arial (body)"/>
              </a:rPr>
              <a:t>materials;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600" dirty="0" smtClean="0" i="1">
                <a:latin typeface="Arial (body)"/>
              </a:rPr>
              <a:t>Analyze fracture mechanisms at </a:t>
            </a:r>
            <a:r>
              <a:rPr lang="en-US" sz="1600" b="1" dirty="0" smtClean="0" i="1">
                <a:latin typeface="Arial (body)"/>
              </a:rPr>
              <a:t>high temperature</a:t>
            </a:r>
            <a:r>
              <a:rPr lang="en-US" sz="1600" dirty="0" smtClean="0" i="1">
                <a:latin typeface="Arial (body)"/>
              </a:rPr>
              <a:t>.</a:t>
            </a:r>
            <a:endParaRPr lang="en-US" sz="1600" b="0" dirty="0">
              <a:latin typeface="Arial (body)"/>
            </a:endParaRPr>
          </a:p>
        </p:txBody>
      </p:sp>
      <p:sp>
        <p:nvSpPr>
          <p:cNvPr id="11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dirty="0" smtClean="0" i="1"/>
              <a:t>Robert Kaczmarek, IRCER-UNILIM, </a:t>
            </a:r>
            <a:r>
              <a:rPr lang="en-GB" sz="1200" dirty="0" err="1" smtClean="0" i="1"/>
              <a:t>Journées</a:t>
            </a:r>
            <a:r>
              <a:rPr lang="en-GB" sz="1200" dirty="0" smtClean="0" i="1"/>
              <a:t> </a:t>
            </a:r>
            <a:r>
              <a:rPr lang="en-GB" sz="1200" dirty="0" err="1" smtClean="0" i="1"/>
              <a:t>annuelles</a:t>
            </a:r>
            <a:r>
              <a:rPr lang="en-GB" sz="1200" dirty="0" smtClean="0" i="1"/>
              <a:t>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6071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501"/>
    </mc:Choice>
    <mc:Fallback xmlns="">
      <p:transition spd="slow" advTm="6150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0014" y="3825374"/>
            <a:ext cx="8187586" cy="1105545"/>
          </a:xfrm>
        </p:spPr>
        <p:txBody>
          <a:bodyPr/>
          <a:lstStyle/>
          <a:p>
            <a:pPr algn="ctr"/>
            <a:r>
              <a:rPr lang="en-US" dirty="0"/>
              <a:t>Thank you for your attention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Espace réservé du texte 3"/>
          <p:cNvSpPr txBox="1">
            <a:spLocks/>
          </p:cNvSpPr>
          <p:nvPr/>
        </p:nvSpPr>
        <p:spPr>
          <a:xfrm>
            <a:off x="3288812" y="5541628"/>
            <a:ext cx="5794018" cy="11709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just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 i="1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US" dirty="0" i="1"/>
              <a:t>Acknowledgments: this work was supported by the funding scheme of the European Commission, Marie </a:t>
            </a:r>
            <a:r>
              <a:rPr lang="en-US" dirty="0" err="1" i="1"/>
              <a:t>Skłodowska</a:t>
            </a:r>
            <a:r>
              <a:rPr lang="en-US" dirty="0" i="1"/>
              <a:t>-Curie Actions Innovative Training Networks in the frame of the project ATHOR - Advanced </a:t>
            </a:r>
            <a:r>
              <a:rPr lang="en-US" dirty="0" err="1" i="1"/>
              <a:t>THermomechanical</a:t>
            </a:r>
            <a:r>
              <a:rPr lang="en-US" dirty="0" i="1"/>
              <a:t> multiscale modelling of Refractory linings 764987 Grant.</a:t>
            </a:r>
          </a:p>
        </p:txBody>
      </p:sp>
      <p:sp>
        <p:nvSpPr>
          <p:cNvPr id="7" name="Espace réservé du texte 8"/>
          <p:cNvSpPr txBox="1">
            <a:spLocks/>
          </p:cNvSpPr>
          <p:nvPr/>
        </p:nvSpPr>
        <p:spPr>
          <a:xfrm>
            <a:off x="1316580" y="6362802"/>
            <a:ext cx="2033402" cy="3497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C4DA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US" dirty="0" i="1"/>
              <a:t>www.etn-athor.eu</a:t>
            </a:r>
          </a:p>
        </p:txBody>
      </p:sp>
      <p:sp>
        <p:nvSpPr>
          <p:cNvPr id="8" name="Titre 1"/>
          <p:cNvSpPr txBox="1">
            <a:spLocks/>
          </p:cNvSpPr>
          <p:nvPr/>
        </p:nvSpPr>
        <p:spPr>
          <a:xfrm>
            <a:off x="460014" y="4786452"/>
            <a:ext cx="7846400" cy="449510"/>
          </a:xfrm>
          <a:prstGeom prst="rect">
            <a:avLst/>
          </a:prstGeom>
          <a:effectLst>
            <a:glow rad="63500">
              <a:schemeClr val="tx1">
                <a:lumMod val="85000"/>
                <a:lumOff val="15000"/>
                <a:alpha val="40000"/>
              </a:schemeClr>
            </a:glow>
          </a:effec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effectLst>
                  <a:glow rad="76200">
                    <a:schemeClr val="bg1">
                      <a:lumMod val="95000"/>
                      <a:alpha val="40000"/>
                    </a:scheme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FR" sz="2400" dirty="0" i="1">
                <a:solidFill>
                  <a:srgbClr val="0C4DA2"/>
                </a:solidFill>
              </a:rPr>
              <a:t>robert.kaczmarek@unilim.fr</a:t>
            </a:r>
            <a:endParaRPr lang="en-US" sz="2400" dirty="0">
              <a:solidFill>
                <a:srgbClr val="0C4DA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77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55"/>
    </mc:Choice>
    <mc:Fallback xmlns="">
      <p:transition spd="slow" advTm="9255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 fontScale="90000"/>
          </a:bodyPr>
          <a:lstStyle/>
          <a:p>
            <a:r>
              <a:rPr lang="en-US" dirty="0"/>
              <a:t>Pseudo-strain threshold adjusting in 2P-DIC method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410590" y="6854738"/>
            <a:ext cx="776416" cy="240031"/>
          </a:xfrm>
        </p:spPr>
        <p:txBody>
          <a:bodyPr/>
          <a:lstStyle/>
          <a:p>
            <a:pPr/>
            <a:fld id="{3801DE25-8AC7-472D-92F7-9B620CD21E5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0" y="6617969"/>
            <a:ext cx="6780628" cy="240031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 i="1"/>
              <a:t>Robert Kaczmarek, IRCER-UNILIM, ATHOR Kick-off meeting, February 21, 2018</a:t>
            </a:r>
            <a:endParaRPr lang="en-US" dirty="0"/>
          </a:p>
        </p:txBody>
      </p:sp>
      <p:pic>
        <p:nvPicPr>
          <p:cNvPr id="9" name="Image 20">
            <a:extLst>
              <a:ext uri="{FF2B5EF4-FFF2-40B4-BE49-F238E27FC236}">
                <a16:creationId xmlns:a16="http://schemas.microsoft.com/office/drawing/2014/main" id="{32ABEB4E-BECD-4E24-9CCF-424FE935487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2951" y="1469883"/>
            <a:ext cx="5040000" cy="3286094"/>
          </a:xfrm>
          <a:prstGeom prst="rect">
            <a:avLst/>
          </a:prstGeom>
        </p:spPr>
      </p:pic>
      <p:sp>
        <p:nvSpPr>
          <p:cNvPr id="10" name="ZoneTexte 22">
            <a:extLst>
              <a:ext uri="{FF2B5EF4-FFF2-40B4-BE49-F238E27FC236}">
                <a16:creationId xmlns:a16="http://schemas.microsoft.com/office/drawing/2014/main" id="{93C3BAFB-3BC2-455C-A241-ACD940CA9DE8}"/>
              </a:ext>
            </a:extLst>
          </p:cNvPr>
          <p:cNvSpPr txBox="1"/>
          <p:nvPr/>
        </p:nvSpPr>
        <p:spPr>
          <a:xfrm>
            <a:off x="172951" y="4834940"/>
            <a:ext cx="67449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err="1" i="1">
                <a:solidFill>
                  <a:schemeClr val="tx1"/>
                </a:solidFill>
                <a:latin typeface="Calibri Light" panose="020F0302020204030204" pitchFamily="34" charset="0"/>
              </a:rPr>
              <a:t>Low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 values of </a:t>
            </a:r>
            <a:r>
              <a:rPr lang="fr-FR" sz="1600" b="0" dirty="0" err="1" i="1">
                <a:solidFill>
                  <a:schemeClr val="tx1"/>
                </a:solidFill>
                <a:latin typeface="Calibri Light" panose="020F0302020204030204" pitchFamily="34" charset="0"/>
              </a:rPr>
              <a:t>threshold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b="0" dirty="0" err="1" i="1">
                <a:solidFill>
                  <a:schemeClr val="tx1"/>
                </a:solidFill>
                <a:latin typeface="Calibri Light" panose="020F0302020204030204" pitchFamily="34" charset="0"/>
              </a:rPr>
              <a:t>induce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 high noise </a:t>
            </a:r>
            <a:r>
              <a:rPr lang="fr-FR" sz="1600" b="0" dirty="0" err="1" i="1">
                <a:solidFill>
                  <a:schemeClr val="tx1"/>
                </a:solidFill>
                <a:latin typeface="Calibri Light" panose="020F0302020204030204" pitchFamily="34" charset="0"/>
              </a:rPr>
              <a:t>levels</a:t>
            </a:r>
            <a:endParaRPr lang="fr-FR" sz="1600" b="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More pertinent crack </a:t>
            </a:r>
            <a:r>
              <a:rPr lang="fr-FR" sz="1600" b="0" dirty="0" err="1" i="1">
                <a:solidFill>
                  <a:schemeClr val="tx1"/>
                </a:solidFill>
                <a:latin typeface="Calibri Light" panose="020F0302020204030204" pitchFamily="34" charset="0"/>
              </a:rPr>
              <a:t>length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b="0" dirty="0" err="1" i="1">
                <a:solidFill>
                  <a:schemeClr val="tx1"/>
                </a:solidFill>
                <a:latin typeface="Calibri Light" panose="020F0302020204030204" pitchFamily="34" charset="0"/>
              </a:rPr>
              <a:t>assessment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 for </a:t>
            </a:r>
            <a:r>
              <a:rPr lang="en-GB" sz="1600" dirty="0" err="1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ε</a:t>
            </a:r>
            <a:r>
              <a:rPr lang="en-GB" sz="1600" baseline="-25000" dirty="0" err="1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GB" sz="1600" dirty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&gt; 0,002</a:t>
            </a:r>
            <a:endParaRPr lang="fr-FR" sz="1600" dirty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i="1">
                <a:solidFill>
                  <a:srgbClr val="C00000"/>
                </a:solidFill>
                <a:latin typeface="Calibri Light" panose="020F0302020204030204" pitchFamily="34" charset="0"/>
              </a:rPr>
              <a:t>Optimal value for the </a:t>
            </a:r>
            <a:r>
              <a:rPr lang="fr-FR" sz="1600" b="0" dirty="0" err="1" i="1">
                <a:solidFill>
                  <a:srgbClr val="C00000"/>
                </a:solidFill>
                <a:latin typeface="Calibri Light" panose="020F0302020204030204" pitchFamily="34" charset="0"/>
              </a:rPr>
              <a:t>threshold</a:t>
            </a:r>
            <a:r>
              <a:rPr lang="fr-FR" sz="1600" b="0" dirty="0" i="1">
                <a:solidFill>
                  <a:srgbClr val="C00000"/>
                </a:solidFill>
                <a:latin typeface="Calibri Light" panose="020F0302020204030204" pitchFamily="34" charset="0"/>
              </a:rPr>
              <a:t> set at </a:t>
            </a:r>
            <a:r>
              <a:rPr lang="fr-FR" sz="1600" dirty="0" i="1">
                <a:solidFill>
                  <a:srgbClr val="C00000"/>
                </a:solidFill>
                <a:latin typeface="Calibri Light" panose="020F0302020204030204" pitchFamily="34" charset="0"/>
              </a:rPr>
              <a:t>0,004</a:t>
            </a:r>
          </a:p>
        </p:txBody>
      </p:sp>
      <p:sp>
        <p:nvSpPr>
          <p:cNvPr id="11" name="ZoneTexte 31">
            <a:extLst>
              <a:ext uri="{FF2B5EF4-FFF2-40B4-BE49-F238E27FC236}">
                <a16:creationId xmlns:a16="http://schemas.microsoft.com/office/drawing/2014/main" id="{F90B61A3-C2D6-462B-A176-1F6689A96CC5}"/>
              </a:ext>
            </a:extLst>
          </p:cNvPr>
          <p:cNvSpPr txBox="1"/>
          <p:nvPr/>
        </p:nvSpPr>
        <p:spPr>
          <a:xfrm rot="16200000">
            <a:off x="5135217" y="4348521"/>
            <a:ext cx="329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sz="1800" dirty="0" i="1">
                <a:solidFill>
                  <a:srgbClr val="C00000"/>
                </a:solidFill>
                <a:latin typeface="Calibri Light" panose="020F0302020204030204" pitchFamily="34" charset="0"/>
              </a:rPr>
              <a:t>Optimal </a:t>
            </a:r>
            <a:r>
              <a:rPr lang="fr-FR" sz="1800" dirty="0" err="1" i="1">
                <a:solidFill>
                  <a:srgbClr val="C00000"/>
                </a:solidFill>
                <a:latin typeface="Calibri Light" panose="020F0302020204030204" pitchFamily="34" charset="0"/>
              </a:rPr>
              <a:t>threshold</a:t>
            </a:r>
            <a:r>
              <a:rPr lang="fr-FR" sz="1800" dirty="0" i="1">
                <a:solidFill>
                  <a:srgbClr val="C00000"/>
                </a:solidFill>
                <a:latin typeface="Calibri Light" panose="020F0302020204030204" pitchFamily="34" charset="0"/>
              </a:rPr>
              <a:t> (4)</a:t>
            </a:r>
            <a:endParaRPr lang="en-GB" sz="18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12" name="ZoneTexte 32">
            <a:extLst>
              <a:ext uri="{FF2B5EF4-FFF2-40B4-BE49-F238E27FC236}">
                <a16:creationId xmlns:a16="http://schemas.microsoft.com/office/drawing/2014/main" id="{E800C70B-8543-4E91-91BB-749A56D975FC}"/>
              </a:ext>
            </a:extLst>
          </p:cNvPr>
          <p:cNvSpPr txBox="1"/>
          <p:nvPr/>
        </p:nvSpPr>
        <p:spPr>
          <a:xfrm rot="16200000">
            <a:off x="5777992" y="2019546"/>
            <a:ext cx="1972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sz="1800" dirty="0" i="1">
                <a:solidFill>
                  <a:srgbClr val="C00000"/>
                </a:solidFill>
                <a:latin typeface="Calibri Light" panose="020F0302020204030204" pitchFamily="34" charset="0"/>
              </a:rPr>
              <a:t>Noisy image(1)</a:t>
            </a:r>
            <a:endParaRPr lang="en-GB" sz="1800" dirty="0">
              <a:solidFill>
                <a:srgbClr val="C0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3" name="Image 37">
            <a:extLst>
              <a:ext uri="{FF2B5EF4-FFF2-40B4-BE49-F238E27FC236}">
                <a16:creationId xmlns:a16="http://schemas.microsoft.com/office/drawing/2014/main" id="{3C3648FA-70C3-4DB7-980A-7605BFB98BF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2" t="36463" r="27091"/>
          <a:stretch/>
        </p:blipFill>
        <p:spPr>
          <a:xfrm>
            <a:off x="6966774" y="1140502"/>
            <a:ext cx="2163855" cy="2520000"/>
          </a:xfrm>
          <a:prstGeom prst="rect">
            <a:avLst/>
          </a:prstGeom>
        </p:spPr>
      </p:pic>
      <p:pic>
        <p:nvPicPr>
          <p:cNvPr id="14" name="Image 40">
            <a:extLst>
              <a:ext uri="{FF2B5EF4-FFF2-40B4-BE49-F238E27FC236}">
                <a16:creationId xmlns:a16="http://schemas.microsoft.com/office/drawing/2014/main" id="{D46FC28F-5B75-4634-9F71-008AE02A2DD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2" t="35918" r="22217" b="544"/>
          <a:stretch/>
        </p:blipFill>
        <p:spPr>
          <a:xfrm>
            <a:off x="6966774" y="3971704"/>
            <a:ext cx="2163868" cy="2520000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391E264F-0D1B-4500-884A-3274D658CB07}"/>
              </a:ext>
            </a:extLst>
          </p:cNvPr>
          <p:cNvCxnSpPr>
            <a:cxnSpLocks/>
          </p:cNvCxnSpPr>
          <p:nvPr/>
        </p:nvCxnSpPr>
        <p:spPr>
          <a:xfrm flipV="1">
            <a:off x="3780692" y="1525482"/>
            <a:ext cx="2816749" cy="320903"/>
          </a:xfrm>
          <a:prstGeom prst="straightConnector1">
            <a:avLst/>
          </a:prstGeom>
          <a:ln w="25400">
            <a:solidFill>
              <a:srgbClr val="E8541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BF2FFDA4-9AC8-415C-80B7-F1E9286BD098}"/>
              </a:ext>
            </a:extLst>
          </p:cNvPr>
          <p:cNvCxnSpPr>
            <a:cxnSpLocks/>
          </p:cNvCxnSpPr>
          <p:nvPr/>
        </p:nvCxnSpPr>
        <p:spPr>
          <a:xfrm>
            <a:off x="3853132" y="3190252"/>
            <a:ext cx="2708159" cy="1561087"/>
          </a:xfrm>
          <a:prstGeom prst="straightConnector1">
            <a:avLst/>
          </a:prstGeom>
          <a:ln w="25400">
            <a:solidFill>
              <a:srgbClr val="E85412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56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US" sz="3200" dirty="0"/>
              <a:t>Standard DIC vs. 2P-DIC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0" y="6617969"/>
            <a:ext cx="6780628" cy="240031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 i="1"/>
              <a:t>Robert Kaczmarek, IRCER-UNILIM, ATHOR Kick-off meeting, February 21, 2018</a:t>
            </a:r>
            <a:endParaRPr lang="en-US" dirty="0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F81BBE69-ABF4-42C7-B053-C9CAF03A1631}"/>
              </a:ext>
            </a:extLst>
          </p:cNvPr>
          <p:cNvSpPr/>
          <p:nvPr/>
        </p:nvSpPr>
        <p:spPr>
          <a:xfrm>
            <a:off x="130629" y="6111550"/>
            <a:ext cx="5355771" cy="701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" name="Group 6">
            <a:extLst>
              <a:ext uri="{FF2B5EF4-FFF2-40B4-BE49-F238E27FC236}">
                <a16:creationId xmlns:a16="http://schemas.microsoft.com/office/drawing/2014/main" id="{C9A5A584-8DFB-432A-8985-97EC73F1747F}"/>
              </a:ext>
            </a:extLst>
          </p:cNvPr>
          <p:cNvGrpSpPr>
            <a:grpSpLocks/>
          </p:cNvGrpSpPr>
          <p:nvPr/>
        </p:nvGrpSpPr>
        <p:grpSpPr bwMode="auto">
          <a:xfrm>
            <a:off x="-229831" y="3365097"/>
            <a:ext cx="5009985" cy="862013"/>
            <a:chOff x="3622" y="3425"/>
            <a:chExt cx="2535" cy="543"/>
          </a:xfrm>
        </p:grpSpPr>
        <p:graphicFrame>
          <p:nvGraphicFramePr>
            <p:cNvPr id="10" name="Object 7">
              <a:extLst>
                <a:ext uri="{FF2B5EF4-FFF2-40B4-BE49-F238E27FC236}">
                  <a16:creationId xmlns:a16="http://schemas.microsoft.com/office/drawing/2014/main" id="{4BC63195-37E6-429F-ACEE-896A1D489183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3885" y="3580"/>
            <a:ext cx="1847" cy="3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0" name="Equation" r:id="rId4" imgW="1803400" imgH="381000" progId="Equation.3">
                    <p:embed/>
                  </p:oleObj>
                </mc:Choice>
                <mc:Fallback>
                  <p:oleObj name="Equation" r:id="rId4" imgW="1803400" imgH="381000" progId="Equation.3">
                    <p:embed/>
                    <p:pic>
                      <p:nvPicPr>
                        <p:cNvPr id="0" name="Picture 3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5" y="3580"/>
                          <a:ext cx="1847" cy="38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Text Box 8">
              <a:extLst>
                <a:ext uri="{FF2B5EF4-FFF2-40B4-BE49-F238E27FC236}">
                  <a16:creationId xmlns:a16="http://schemas.microsoft.com/office/drawing/2014/main" id="{2AAD210B-E9A0-4554-8994-4D1E9C150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2" y="3425"/>
              <a:ext cx="2535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200" i="1" dirty="0">
                  <a:solidFill>
                    <a:srgbClr val="000000"/>
                  </a:solidFill>
                  <a:latin typeface="Comic Sans MS" pitchFamily="66" charset="0"/>
                </a:rPr>
                <a:t>Translation + Homogeneous local gradient of displacement</a:t>
              </a:r>
            </a:p>
          </p:txBody>
        </p:sp>
      </p:grpSp>
      <p:grpSp>
        <p:nvGrpSpPr>
          <p:cNvPr id="61" name="Groupe 84">
            <a:extLst>
              <a:ext uri="{FF2B5EF4-FFF2-40B4-BE49-F238E27FC236}">
                <a16:creationId xmlns:a16="http://schemas.microsoft.com/office/drawing/2014/main" id="{381C486D-DF6C-4200-BF71-28B3F74F70EA}"/>
              </a:ext>
            </a:extLst>
          </p:cNvPr>
          <p:cNvGrpSpPr/>
          <p:nvPr/>
        </p:nvGrpSpPr>
        <p:grpSpPr>
          <a:xfrm>
            <a:off x="148204" y="2726779"/>
            <a:ext cx="4973700" cy="735996"/>
            <a:chOff x="148204" y="2907754"/>
            <a:chExt cx="4973700" cy="735996"/>
          </a:xfrm>
        </p:grpSpPr>
        <p:sp>
          <p:nvSpPr>
            <p:cNvPr id="62" name="Text Box 109">
              <a:extLst>
                <a:ext uri="{FF2B5EF4-FFF2-40B4-BE49-F238E27FC236}">
                  <a16:creationId xmlns:a16="http://schemas.microsoft.com/office/drawing/2014/main" id="{A7B4C79B-2428-4D83-B1CE-383047CB43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1429" y="2907754"/>
              <a:ext cx="1260475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6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altLang="fr-FR" sz="1600" b="1" dirty="0">
                  <a:solidFill>
                    <a:srgbClr val="0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600" b="1" u="sng" dirty="0">
                  <a:solidFill>
                    <a:srgbClr val="000000"/>
                  </a:solidFill>
                  <a:latin typeface="Symbol" pitchFamily="18" charset="2"/>
                </a:rPr>
                <a:t>f</a:t>
              </a:r>
              <a:r>
                <a:rPr lang="en-GB" altLang="fr-FR" sz="1600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GB" altLang="fr-FR" sz="16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altLang="fr-FR" sz="1600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sp>
          <p:nvSpPr>
            <p:cNvPr id="63" name="Text Box 113">
              <a:extLst>
                <a:ext uri="{FF2B5EF4-FFF2-40B4-BE49-F238E27FC236}">
                  <a16:creationId xmlns:a16="http://schemas.microsoft.com/office/drawing/2014/main" id="{A12241AF-33E1-4E01-B428-30535E0BC5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04" y="3243640"/>
              <a:ext cx="2817812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600" b="1" dirty="0">
                  <a:solidFill>
                    <a:srgbClr val="00808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Material Transformation </a:t>
              </a:r>
              <a:r>
                <a:rPr lang="en-GB" altLang="fr-FR" sz="2000" b="1" u="sng" dirty="0">
                  <a:solidFill>
                    <a:srgbClr val="008080"/>
                  </a:solidFill>
                  <a:latin typeface="Symbol" panose="05050102010706020507" pitchFamily="18" charset="2"/>
                  <a:cs typeface="Arial" panose="020B0604020202020204" pitchFamily="34" charset="0"/>
                </a:rPr>
                <a:t>f</a:t>
              </a:r>
              <a:endParaRPr lang="en-GB" altLang="fr-FR" sz="1600" b="1" u="sng" dirty="0">
                <a:solidFill>
                  <a:srgbClr val="008080"/>
                </a:solidFill>
                <a:latin typeface="Symbol" panose="05050102010706020507" pitchFamily="18" charset="2"/>
                <a:cs typeface="Arial" panose="020B0604020202020204" pitchFamily="34" charset="0"/>
              </a:endParaRPr>
            </a:p>
          </p:txBody>
        </p:sp>
        <p:sp>
          <p:nvSpPr>
            <p:cNvPr id="64" name="Line 114">
              <a:extLst>
                <a:ext uri="{FF2B5EF4-FFF2-40B4-BE49-F238E27FC236}">
                  <a16:creationId xmlns:a16="http://schemas.microsoft.com/office/drawing/2014/main" id="{8253AA74-AD6F-4A15-A0CC-DCE47DC3DD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90328" y="3225896"/>
              <a:ext cx="1553303" cy="235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5" name="Groupe 88">
            <a:extLst>
              <a:ext uri="{FF2B5EF4-FFF2-40B4-BE49-F238E27FC236}">
                <a16:creationId xmlns:a16="http://schemas.microsoft.com/office/drawing/2014/main" id="{521469BC-62F7-4F31-A1AA-D52AC8BBD31C}"/>
              </a:ext>
            </a:extLst>
          </p:cNvPr>
          <p:cNvGrpSpPr/>
          <p:nvPr/>
        </p:nvGrpSpPr>
        <p:grpSpPr>
          <a:xfrm>
            <a:off x="22060" y="4260283"/>
            <a:ext cx="4870423" cy="996124"/>
            <a:chOff x="230917" y="5059363"/>
            <a:chExt cx="4870423" cy="996124"/>
          </a:xfrm>
        </p:grpSpPr>
        <p:graphicFrame>
          <p:nvGraphicFramePr>
            <p:cNvPr id="66" name="Object 129">
              <a:extLst>
                <a:ext uri="{FF2B5EF4-FFF2-40B4-BE49-F238E27FC236}">
                  <a16:creationId xmlns:a16="http://schemas.microsoft.com/office/drawing/2014/main" id="{CECB4AE7-0FD8-4961-AC39-7876FBF6CC92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2669741" y="5354106"/>
            <a:ext cx="2431599" cy="7013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1" name="Équation" r:id="rId6" imgW="1587240" imgH="457200" progId="Equation.3">
                    <p:embed/>
                  </p:oleObj>
                </mc:Choice>
                <mc:Fallback>
                  <p:oleObj name="Équation" r:id="rId6" imgW="1587240" imgH="457200" progId="Equation.3">
                    <p:embed/>
                    <p:pic>
                      <p:nvPicPr>
                        <p:cNvPr id="0" name="Picture 3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9741" y="5354106"/>
                          <a:ext cx="2431599" cy="70138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Rectangle 90">
              <a:extLst>
                <a:ext uri="{FF2B5EF4-FFF2-40B4-BE49-F238E27FC236}">
                  <a16:creationId xmlns:a16="http://schemas.microsoft.com/office/drawing/2014/main" id="{DF6F5D1E-2CDF-4890-84C2-57F7B9E0D9E9}"/>
                </a:ext>
              </a:extLst>
            </p:cNvPr>
            <p:cNvSpPr/>
            <p:nvPr/>
          </p:nvSpPr>
          <p:spPr>
            <a:xfrm>
              <a:off x="230917" y="5059363"/>
              <a:ext cx="38779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Looking for unknown local data of displacement…</a:t>
              </a:r>
            </a:p>
          </p:txBody>
        </p:sp>
        <p:sp>
          <p:nvSpPr>
            <p:cNvPr id="68" name="Text Box 2">
              <a:extLst>
                <a:ext uri="{FF2B5EF4-FFF2-40B4-BE49-F238E27FC236}">
                  <a16:creationId xmlns:a16="http://schemas.microsoft.com/office/drawing/2014/main" id="{AE9225F5-934C-48D7-83F6-AF4ABB501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705" y="5527339"/>
              <a:ext cx="196005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200" dirty="0">
                  <a:solidFill>
                    <a:srgbClr val="C00000"/>
                  </a:solidFill>
                  <a:latin typeface="Comic Sans MS" pitchFamily="66" charset="0"/>
                </a:rPr>
                <a:t> </a:t>
              </a:r>
              <a:r>
                <a:rPr lang="en-GB" altLang="fr-FR" sz="1200" dirty="0">
                  <a:solidFill>
                    <a:srgbClr val="C00000"/>
                  </a:solidFill>
                  <a:latin typeface="Comic Sans MS" pitchFamily="66" charset="0"/>
                  <a:sym typeface="Wingdings" panose="05000000000000000000" pitchFamily="2" charset="2"/>
                </a:rPr>
                <a:t> best values of</a:t>
              </a:r>
              <a:endParaRPr lang="en-GB" altLang="fr-FR" sz="1200" dirty="0">
                <a:solidFill>
                  <a:srgbClr val="C00000"/>
                </a:solidFill>
                <a:latin typeface="Comic Sans MS" pitchFamily="66" charset="0"/>
              </a:endParaRPr>
            </a:p>
          </p:txBody>
        </p:sp>
      </p:grpSp>
      <p:grpSp>
        <p:nvGrpSpPr>
          <p:cNvPr id="69" name="Groupe 92">
            <a:extLst>
              <a:ext uri="{FF2B5EF4-FFF2-40B4-BE49-F238E27FC236}">
                <a16:creationId xmlns:a16="http://schemas.microsoft.com/office/drawing/2014/main" id="{33F8A8E0-877F-452A-98BF-35222B24E78F}"/>
              </a:ext>
            </a:extLst>
          </p:cNvPr>
          <p:cNvGrpSpPr/>
          <p:nvPr/>
        </p:nvGrpSpPr>
        <p:grpSpPr>
          <a:xfrm>
            <a:off x="5506248" y="4303107"/>
            <a:ext cx="3071058" cy="929738"/>
            <a:chOff x="5778711" y="5059363"/>
            <a:chExt cx="3071058" cy="929738"/>
          </a:xfrm>
        </p:grpSpPr>
        <p:sp>
          <p:nvSpPr>
            <p:cNvPr id="70" name="Text Box 2">
              <a:extLst>
                <a:ext uri="{FF2B5EF4-FFF2-40B4-BE49-F238E27FC236}">
                  <a16:creationId xmlns:a16="http://schemas.microsoft.com/office/drawing/2014/main" id="{2E8650F3-E89A-4F21-96AB-7CF395BFB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6890" y="5059363"/>
              <a:ext cx="2315509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… which minimize:</a:t>
              </a:r>
            </a:p>
          </p:txBody>
        </p:sp>
        <p:graphicFrame>
          <p:nvGraphicFramePr>
            <p:cNvPr id="71" name="Object 122">
              <a:extLst>
                <a:ext uri="{FF2B5EF4-FFF2-40B4-BE49-F238E27FC236}">
                  <a16:creationId xmlns:a16="http://schemas.microsoft.com/office/drawing/2014/main" id="{0CDBFE17-5A21-4B8C-A482-23B61C3D4792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884368" y="5077119"/>
            <a:ext cx="460375" cy="325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2" name="Équation" r:id="rId8" imgW="342720" imgH="241200" progId="Equation.3">
                    <p:embed/>
                  </p:oleObj>
                </mc:Choice>
                <mc:Fallback>
                  <p:oleObj name="Équation" r:id="rId8" imgW="342720" imgH="241200" progId="Equation.3">
                    <p:embed/>
                    <p:pic>
                      <p:nvPicPr>
                        <p:cNvPr id="0" name="Picture 3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4368" y="5077119"/>
                          <a:ext cx="460375" cy="3254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2" name="Text Box 101">
              <a:extLst>
                <a:ext uri="{FF2B5EF4-FFF2-40B4-BE49-F238E27FC236}">
                  <a16:creationId xmlns:a16="http://schemas.microsoft.com/office/drawing/2014/main" id="{4D07C23F-3184-425F-97FC-BF6DCCF4B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8711" y="5388937"/>
              <a:ext cx="3071058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fr-FR"/>
              </a:defPPr>
              <a:lvl1pPr>
                <a:spcBef>
                  <a:spcPct val="50000"/>
                </a:spcBef>
                <a:defRPr sz="1600">
                  <a:solidFill>
                    <a:srgbClr val="C00000"/>
                  </a:solidFill>
                  <a:latin typeface="Comic Sans MS" pitchFamily="66" charset="0"/>
                </a:defRPr>
              </a:lvl1pPr>
            </a:lstStyle>
            <a:p>
              <a:pPr algn="ctr"/>
              <a:r>
                <a:rPr lang="en-GB" altLang="fr-FR" sz="1100" dirty="0">
                  <a:solidFill>
                    <a:schemeClr val="tx1"/>
                  </a:solidFill>
                </a:rPr>
                <a:t>Mean square minimization by </a:t>
              </a:r>
              <a:br>
                <a:rPr lang="en-GB" altLang="fr-FR" sz="1100" dirty="0">
                  <a:solidFill>
                    <a:schemeClr val="tx1"/>
                  </a:solidFill>
                </a:rPr>
              </a:br>
              <a:r>
                <a:rPr lang="en-GB" altLang="fr-FR" sz="1100" dirty="0">
                  <a:solidFill>
                    <a:schemeClr val="tx1"/>
                  </a:solidFill>
                </a:rPr>
                <a:t>Bi-linear Interpolation of g for sub-pixel accuracy</a:t>
              </a:r>
            </a:p>
          </p:txBody>
        </p:sp>
      </p:grpSp>
      <p:grpSp>
        <p:nvGrpSpPr>
          <p:cNvPr id="135" name="Groupe 169">
            <a:extLst>
              <a:ext uri="{FF2B5EF4-FFF2-40B4-BE49-F238E27FC236}">
                <a16:creationId xmlns:a16="http://schemas.microsoft.com/office/drawing/2014/main" id="{9D91FAEC-D71F-4830-ACF4-B52436182D83}"/>
              </a:ext>
            </a:extLst>
          </p:cNvPr>
          <p:cNvGrpSpPr/>
          <p:nvPr/>
        </p:nvGrpSpPr>
        <p:grpSpPr>
          <a:xfrm>
            <a:off x="4780154" y="3165117"/>
            <a:ext cx="4153301" cy="1137598"/>
            <a:chOff x="4860759" y="3875578"/>
            <a:chExt cx="4153301" cy="1137598"/>
          </a:xfrm>
        </p:grpSpPr>
        <p:sp>
          <p:nvSpPr>
            <p:cNvPr id="136" name="Text Box 2">
              <a:extLst>
                <a:ext uri="{FF2B5EF4-FFF2-40B4-BE49-F238E27FC236}">
                  <a16:creationId xmlns:a16="http://schemas.microsoft.com/office/drawing/2014/main" id="{3F332CAF-D58A-44E3-89DE-34168CB9EB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0759" y="3875578"/>
              <a:ext cx="3427412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600" b="1" dirty="0">
                  <a:solidFill>
                    <a:srgbClr val="006666"/>
                  </a:solidFill>
                  <a:latin typeface="+mn-lt"/>
                </a:rPr>
                <a:t> Correlation Coefficient:</a:t>
              </a:r>
            </a:p>
          </p:txBody>
        </p:sp>
        <p:graphicFrame>
          <p:nvGraphicFramePr>
            <p:cNvPr id="137" name="Object 122">
              <a:extLst>
                <a:ext uri="{FF2B5EF4-FFF2-40B4-BE49-F238E27FC236}">
                  <a16:creationId xmlns:a16="http://schemas.microsoft.com/office/drawing/2014/main" id="{972BFEFB-43D7-4BDD-89A1-CC88D6A4BCF6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7394810" y="3875578"/>
            <a:ext cx="1619250" cy="376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3" name="Équation" r:id="rId10" imgW="1206360" imgH="279360" progId="Equation.3">
                    <p:embed/>
                  </p:oleObj>
                </mc:Choice>
                <mc:Fallback>
                  <p:oleObj name="Équation" r:id="rId10" imgW="1206360" imgH="279360" progId="Equation.3">
                    <p:embed/>
                    <p:pic>
                      <p:nvPicPr>
                        <p:cNvPr id="0" name="Picture 3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394810" y="3875578"/>
                          <a:ext cx="1619250" cy="3762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8" name="Objet 172">
              <a:extLst>
                <a:ext uri="{FF2B5EF4-FFF2-40B4-BE49-F238E27FC236}">
                  <a16:creationId xmlns:a16="http://schemas.microsoft.com/office/drawing/2014/main" id="{1693B0D6-A86E-4084-99E5-618BB2D2092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6959522" y="4363889"/>
            <a:ext cx="2046287" cy="6492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4" name="Équation" r:id="rId12" imgW="1523880" imgH="482400" progId="Equation.3">
                    <p:embed/>
                  </p:oleObj>
                </mc:Choice>
                <mc:Fallback>
                  <p:oleObj name="Équation" r:id="rId12" imgW="1523880" imgH="482400" progId="Equation.3">
                    <p:embed/>
                    <p:pic>
                      <p:nvPicPr>
                        <p:cNvPr id="0" name="Picture 3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59522" y="4363889"/>
                          <a:ext cx="2046287" cy="64928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9" name="Text Box 101">
              <a:extLst>
                <a:ext uri="{FF2B5EF4-FFF2-40B4-BE49-F238E27FC236}">
                  <a16:creationId xmlns:a16="http://schemas.microsoft.com/office/drawing/2014/main" id="{11F12179-643A-469B-8331-592FB72E7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73088" y="4218058"/>
              <a:ext cx="2142019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fr-FR"/>
              </a:defPPr>
              <a:lvl1pPr>
                <a:spcBef>
                  <a:spcPct val="50000"/>
                </a:spcBef>
                <a:defRPr sz="1600">
                  <a:solidFill>
                    <a:srgbClr val="C00000"/>
                  </a:solidFill>
                  <a:latin typeface="Comic Sans MS" pitchFamily="66" charset="0"/>
                </a:defRPr>
              </a:lvl1pPr>
            </a:lstStyle>
            <a:p>
              <a:pPr algn="ctr"/>
              <a:r>
                <a:rPr lang="en-GB" altLang="fr-FR" sz="14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working with grey levels of each pixel within the subset</a:t>
              </a:r>
            </a:p>
          </p:txBody>
        </p:sp>
      </p:grpSp>
      <p:grpSp>
        <p:nvGrpSpPr>
          <p:cNvPr id="140" name="Groupe 174">
            <a:extLst>
              <a:ext uri="{FF2B5EF4-FFF2-40B4-BE49-F238E27FC236}">
                <a16:creationId xmlns:a16="http://schemas.microsoft.com/office/drawing/2014/main" id="{5E585087-0D0C-4822-AAA3-8C73BE67AA5D}"/>
              </a:ext>
            </a:extLst>
          </p:cNvPr>
          <p:cNvGrpSpPr/>
          <p:nvPr/>
        </p:nvGrpSpPr>
        <p:grpSpPr>
          <a:xfrm>
            <a:off x="87958" y="5300188"/>
            <a:ext cx="9038205" cy="1674922"/>
            <a:chOff x="1887266" y="5590314"/>
            <a:chExt cx="8572340" cy="1366528"/>
          </a:xfrm>
        </p:grpSpPr>
        <p:sp>
          <p:nvSpPr>
            <p:cNvPr id="141" name="Titre 1">
              <a:extLst>
                <a:ext uri="{FF2B5EF4-FFF2-40B4-BE49-F238E27FC236}">
                  <a16:creationId xmlns:a16="http://schemas.microsoft.com/office/drawing/2014/main" id="{0F81EA65-C02F-4248-8D08-81907947B526}"/>
                </a:ext>
              </a:extLst>
            </p:cNvPr>
            <p:cNvSpPr txBox="1">
              <a:spLocks/>
            </p:cNvSpPr>
            <p:nvPr/>
          </p:nvSpPr>
          <p:spPr>
            <a:xfrm>
              <a:off x="1887266" y="5590314"/>
              <a:ext cx="1382834" cy="421829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9pPr>
            </a:lstStyle>
            <a:p>
              <a:pPr algn="just">
                <a:defRPr/>
              </a:pPr>
              <a:r>
                <a:rPr lang="en-GB" sz="1600" u="sng" kern="0" dirty="0">
                  <a:solidFill>
                    <a:srgbClr val="FF0000"/>
                  </a:solidFill>
                  <a:sym typeface="Wingdings" panose="05000000000000000000" pitchFamily="2" charset="2"/>
                </a:rPr>
                <a:t>Drawbacks : </a:t>
              </a:r>
              <a:endParaRPr lang="en-GB" sz="1800" u="sng" kern="0" dirty="0">
                <a:solidFill>
                  <a:srgbClr val="FF0000"/>
                </a:solidFill>
              </a:endParaRPr>
            </a:p>
          </p:txBody>
        </p:sp>
        <p:sp>
          <p:nvSpPr>
            <p:cNvPr id="142" name="Titre 1">
              <a:extLst>
                <a:ext uri="{FF2B5EF4-FFF2-40B4-BE49-F238E27FC236}">
                  <a16:creationId xmlns:a16="http://schemas.microsoft.com/office/drawing/2014/main" id="{D2AA6A28-DA94-4B85-A56B-16B8503237C3}"/>
                </a:ext>
              </a:extLst>
            </p:cNvPr>
            <p:cNvSpPr txBox="1">
              <a:spLocks/>
            </p:cNvSpPr>
            <p:nvPr/>
          </p:nvSpPr>
          <p:spPr>
            <a:xfrm>
              <a:off x="7198203" y="5984410"/>
              <a:ext cx="3261403" cy="972432"/>
            </a:xfrm>
            <a:prstGeom prst="rect">
              <a:avLst/>
            </a:prstGeom>
          </p:spPr>
          <p:txBody>
            <a:bodyPr/>
            <a:lstStyle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2pPr>
              <a:lvl3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3pPr>
              <a:lvl4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4pPr>
              <a:lvl5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rgbClr val="B41621"/>
                  </a:solidFill>
                  <a:latin typeface="Arial" charset="0"/>
                </a:defRPr>
              </a:lvl9pPr>
            </a:lstStyle>
            <a:p>
              <a:pPr marL="88900" indent="-88900" algn="just">
                <a:buFont typeface="Arial" panose="020B0604020202020204" pitchFamily="34" charset="0"/>
                <a:buChar char="•"/>
                <a:defRPr/>
              </a:pPr>
              <a:r>
                <a:rPr lang="en-GB" sz="105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Hypothesis of “continuous material” in DIC calculations (material transformation </a:t>
              </a:r>
              <a:r>
                <a:rPr lang="en-GB" sz="1050" kern="0" dirty="0">
                  <a:solidFill>
                    <a:srgbClr val="FF0000"/>
                  </a:solidFill>
                  <a:latin typeface="Symbol" panose="05050102010706020507" pitchFamily="18" charset="2"/>
                  <a:cs typeface="Arial" panose="020B0604020202020204" pitchFamily="34" charset="0"/>
                  <a:sym typeface="Wingdings" panose="05000000000000000000" pitchFamily="2" charset="2"/>
                </a:rPr>
                <a:t>f</a:t>
              </a:r>
              <a:r>
                <a:rPr lang="en-GB" sz="105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and strain calculations)</a:t>
              </a:r>
            </a:p>
            <a:p>
              <a:pPr marL="88900" indent="-88900" algn="just">
                <a:buFont typeface="Arial" panose="020B0604020202020204" pitchFamily="34" charset="0"/>
                <a:buChar char="•"/>
                <a:defRPr/>
              </a:pPr>
              <a:r>
                <a:rPr lang="en-GB" sz="105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Rather bad spatial resolution of cracks due to gauge length l</a:t>
              </a:r>
              <a:r>
                <a:rPr lang="en-GB" sz="1050" kern="0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o</a:t>
              </a:r>
              <a:r>
                <a:rPr lang="en-GB" sz="1050" kern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Wingdings" panose="05000000000000000000" pitchFamily="2" charset="2"/>
                </a:rPr>
                <a:t> coming from inter subset positions </a:t>
              </a:r>
            </a:p>
          </p:txBody>
        </p:sp>
      </p:grpSp>
      <p:sp>
        <p:nvSpPr>
          <p:cNvPr id="143" name="Rectangle 166">
            <a:extLst>
              <a:ext uri="{FF2B5EF4-FFF2-40B4-BE49-F238E27FC236}">
                <a16:creationId xmlns:a16="http://schemas.microsoft.com/office/drawing/2014/main" id="{59F91D61-9269-4E4E-8A63-7610C7E7389D}"/>
              </a:ext>
            </a:extLst>
          </p:cNvPr>
          <p:cNvSpPr/>
          <p:nvPr/>
        </p:nvSpPr>
        <p:spPr>
          <a:xfrm>
            <a:off x="222861" y="5515508"/>
            <a:ext cx="87684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GB" altLang="fr-FR" sz="1600" dirty="0" i="1">
                <a:solidFill>
                  <a:srgbClr val="FF0000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Strain calculated by finite differences from 4 adjacent subsets </a:t>
            </a:r>
            <a:r>
              <a:rPr lang="en-GB" altLang="fr-FR" sz="1400" dirty="0" i="1">
                <a:solidFill>
                  <a:schemeClr val="tx1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(l</a:t>
            </a:r>
            <a:r>
              <a:rPr lang="en-GB" altLang="fr-FR" sz="1400" baseline="-25000" dirty="0" i="1">
                <a:solidFill>
                  <a:schemeClr val="tx1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0</a:t>
            </a:r>
            <a:r>
              <a:rPr lang="en-GB" altLang="fr-FR" sz="1400" dirty="0" i="1">
                <a:solidFill>
                  <a:schemeClr val="tx1"/>
                </a:solidFill>
                <a:latin typeface="Calibri Light" panose="020F0302020204030204" pitchFamily="34" charset="0"/>
                <a:cs typeface="Arial" panose="020B0604020202020204" pitchFamily="34" charset="0"/>
              </a:rPr>
              <a:t> distance between subsets)</a:t>
            </a:r>
          </a:p>
          <a:p>
            <a:pPr marL="285750" indent="-285750">
              <a:spcBef>
                <a:spcPct val="50000"/>
              </a:spcBef>
              <a:buFont typeface="Wingdings" panose="05000000000000000000" pitchFamily="2" charset="2"/>
              <a:buChar char="ü"/>
            </a:pPr>
            <a:r>
              <a:rPr lang="en-GB" sz="1600" dirty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Choice of a given threshold </a:t>
            </a:r>
            <a:r>
              <a:rPr lang="en-GB" sz="1600" dirty="0" err="1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ε</a:t>
            </a:r>
            <a:r>
              <a:rPr lang="en-GB" sz="1600" baseline="-25000" dirty="0" err="1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GB" sz="1600" baseline="-25000" dirty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600" dirty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(just above the background noise) </a:t>
            </a:r>
            <a:endParaRPr lang="en-GB" altLang="fr-FR" sz="1600" dirty="0">
              <a:solidFill>
                <a:srgbClr val="FF0000"/>
              </a:solidFill>
              <a:latin typeface="Calibri Light" panose="020F03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ZoneTexte 36">
            <a:extLst>
              <a:ext uri="{FF2B5EF4-FFF2-40B4-BE49-F238E27FC236}">
                <a16:creationId xmlns:a16="http://schemas.microsoft.com/office/drawing/2014/main" id="{8FF4CED1-0FF8-4370-9160-134F0FF01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651" y="6135708"/>
            <a:ext cx="512843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fr-FR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rgbClr val="0000FF"/>
                </a:solidFill>
                <a:latin typeface="Comic Sans MS" pitchFamily="66" charset="0"/>
                <a:ea typeface="+mn-ea"/>
                <a:cs typeface="+mn-cs"/>
              </a:defRPr>
            </a:lvl9pPr>
          </a:lstStyle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GB" sz="1600" dirty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If ε &gt; </a:t>
            </a:r>
            <a:r>
              <a:rPr lang="en-GB" sz="1600" dirty="0" err="1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ε</a:t>
            </a:r>
            <a:r>
              <a:rPr lang="en-GB" sz="1600" baseline="-25000" dirty="0" err="1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lang="en-GB" sz="1600" dirty="0" i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lang="en-GB" sz="1600" dirty="0" i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then strain corresponds locally to a crack</a:t>
            </a:r>
          </a:p>
        </p:txBody>
      </p:sp>
      <p:sp>
        <p:nvSpPr>
          <p:cNvPr id="145" name="Rectangle 15">
            <a:extLst>
              <a:ext uri="{FF2B5EF4-FFF2-40B4-BE49-F238E27FC236}">
                <a16:creationId xmlns:a16="http://schemas.microsoft.com/office/drawing/2014/main" id="{C6E9CBCF-9F50-467C-8F9D-5818764B44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9941" y="1387475"/>
            <a:ext cx="1009650" cy="1536700"/>
          </a:xfrm>
          <a:prstGeom prst="rect">
            <a:avLst/>
          </a:prstGeom>
          <a:blipFill dpi="0" rotWithShape="1">
            <a:blip r:embed="rId14" cstate="print">
              <a:alphaModFix amt="50000"/>
            </a:blip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146" name="Rectangle 17">
            <a:extLst>
              <a:ext uri="{FF2B5EF4-FFF2-40B4-BE49-F238E27FC236}">
                <a16:creationId xmlns:a16="http://schemas.microsoft.com/office/drawing/2014/main" id="{9CB7F0FF-DEC7-4C44-BD57-C37DCEC274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6179" y="1824038"/>
            <a:ext cx="254000" cy="260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grpSp>
        <p:nvGrpSpPr>
          <p:cNvPr id="147" name="Group 18">
            <a:extLst>
              <a:ext uri="{FF2B5EF4-FFF2-40B4-BE49-F238E27FC236}">
                <a16:creationId xmlns:a16="http://schemas.microsoft.com/office/drawing/2014/main" id="{808D43D2-717F-49D1-9932-24B3F99FF83D}"/>
              </a:ext>
            </a:extLst>
          </p:cNvPr>
          <p:cNvGrpSpPr>
            <a:grpSpLocks/>
          </p:cNvGrpSpPr>
          <p:nvPr/>
        </p:nvGrpSpPr>
        <p:grpSpPr bwMode="auto">
          <a:xfrm>
            <a:off x="2453766" y="1512888"/>
            <a:ext cx="765175" cy="1287462"/>
            <a:chOff x="1886" y="1379"/>
            <a:chExt cx="482" cy="811"/>
          </a:xfrm>
        </p:grpSpPr>
        <p:grpSp>
          <p:nvGrpSpPr>
            <p:cNvPr id="148" name="Group 19">
              <a:extLst>
                <a:ext uri="{FF2B5EF4-FFF2-40B4-BE49-F238E27FC236}">
                  <a16:creationId xmlns:a16="http://schemas.microsoft.com/office/drawing/2014/main" id="{208E692B-6CE3-418E-99A8-0D2BF9A785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379"/>
              <a:ext cx="482" cy="69"/>
              <a:chOff x="1886" y="1379"/>
              <a:chExt cx="482" cy="69"/>
            </a:xfrm>
          </p:grpSpPr>
          <p:grpSp>
            <p:nvGrpSpPr>
              <p:cNvPr id="179" name="Group 20">
                <a:extLst>
                  <a:ext uri="{FF2B5EF4-FFF2-40B4-BE49-F238E27FC236}">
                    <a16:creationId xmlns:a16="http://schemas.microsoft.com/office/drawing/2014/main" id="{5E56C20A-5BDB-4548-8C25-E904152644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186" name="Line 21">
                  <a:extLst>
                    <a:ext uri="{FF2B5EF4-FFF2-40B4-BE49-F238E27FC236}">
                      <a16:creationId xmlns:a16="http://schemas.microsoft.com/office/drawing/2014/main" id="{33732831-B24A-4EA8-AF37-961ADAE469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7" name="Line 22">
                  <a:extLst>
                    <a:ext uri="{FF2B5EF4-FFF2-40B4-BE49-F238E27FC236}">
                      <a16:creationId xmlns:a16="http://schemas.microsoft.com/office/drawing/2014/main" id="{85F6B068-32B4-46FB-BB65-9909E65DB1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80" name="Group 23">
                <a:extLst>
                  <a:ext uri="{FF2B5EF4-FFF2-40B4-BE49-F238E27FC236}">
                    <a16:creationId xmlns:a16="http://schemas.microsoft.com/office/drawing/2014/main" id="{42606B7B-57A5-4752-BFDE-E7C8038A55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184" name="Line 24">
                  <a:extLst>
                    <a:ext uri="{FF2B5EF4-FFF2-40B4-BE49-F238E27FC236}">
                      <a16:creationId xmlns:a16="http://schemas.microsoft.com/office/drawing/2014/main" id="{8DA62C3C-902F-4585-B4CD-5071650677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5" name="Line 25">
                  <a:extLst>
                    <a:ext uri="{FF2B5EF4-FFF2-40B4-BE49-F238E27FC236}">
                      <a16:creationId xmlns:a16="http://schemas.microsoft.com/office/drawing/2014/main" id="{740270C4-1E1D-4566-AAA1-3B19CFBE49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81" name="Group 26">
                <a:extLst>
                  <a:ext uri="{FF2B5EF4-FFF2-40B4-BE49-F238E27FC236}">
                    <a16:creationId xmlns:a16="http://schemas.microsoft.com/office/drawing/2014/main" id="{532D6C28-1290-49F8-87AD-E129CD5C1B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182" name="Line 27">
                  <a:extLst>
                    <a:ext uri="{FF2B5EF4-FFF2-40B4-BE49-F238E27FC236}">
                      <a16:creationId xmlns:a16="http://schemas.microsoft.com/office/drawing/2014/main" id="{52FB20B2-8432-4CF8-868B-024B81B034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3" name="Line 28">
                  <a:extLst>
                    <a:ext uri="{FF2B5EF4-FFF2-40B4-BE49-F238E27FC236}">
                      <a16:creationId xmlns:a16="http://schemas.microsoft.com/office/drawing/2014/main" id="{76119857-B355-4F89-945F-F5E3F592B1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49" name="Group 29">
              <a:extLst>
                <a:ext uri="{FF2B5EF4-FFF2-40B4-BE49-F238E27FC236}">
                  <a16:creationId xmlns:a16="http://schemas.microsoft.com/office/drawing/2014/main" id="{F960107F-374C-445D-BF1A-1E35C56F3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626"/>
              <a:ext cx="482" cy="69"/>
              <a:chOff x="1901" y="1618"/>
              <a:chExt cx="482" cy="69"/>
            </a:xfrm>
          </p:grpSpPr>
          <p:grpSp>
            <p:nvGrpSpPr>
              <p:cNvPr id="170" name="Group 30">
                <a:extLst>
                  <a:ext uri="{FF2B5EF4-FFF2-40B4-BE49-F238E27FC236}">
                    <a16:creationId xmlns:a16="http://schemas.microsoft.com/office/drawing/2014/main" id="{DCAA2B6E-F799-4D28-AEDC-142E3430F3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1" y="1619"/>
                <a:ext cx="68" cy="68"/>
                <a:chOff x="1903" y="1376"/>
                <a:chExt cx="68" cy="68"/>
              </a:xfrm>
            </p:grpSpPr>
            <p:sp>
              <p:nvSpPr>
                <p:cNvPr id="177" name="Line 31">
                  <a:extLst>
                    <a:ext uri="{FF2B5EF4-FFF2-40B4-BE49-F238E27FC236}">
                      <a16:creationId xmlns:a16="http://schemas.microsoft.com/office/drawing/2014/main" id="{B94F60A8-63F7-4AB8-A8F6-068DF0B362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8" name="Line 32">
                  <a:extLst>
                    <a:ext uri="{FF2B5EF4-FFF2-40B4-BE49-F238E27FC236}">
                      <a16:creationId xmlns:a16="http://schemas.microsoft.com/office/drawing/2014/main" id="{0887C323-CE82-48EB-AFBD-EDB9B579ED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1" name="Group 33">
                <a:extLst>
                  <a:ext uri="{FF2B5EF4-FFF2-40B4-BE49-F238E27FC236}">
                    <a16:creationId xmlns:a16="http://schemas.microsoft.com/office/drawing/2014/main" id="{18F08107-8EBF-40FA-A91C-7A8DF34F29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8" y="1618"/>
                <a:ext cx="68" cy="68"/>
                <a:chOff x="1903" y="1376"/>
                <a:chExt cx="68" cy="68"/>
              </a:xfrm>
            </p:grpSpPr>
            <p:sp>
              <p:nvSpPr>
                <p:cNvPr id="175" name="Line 34">
                  <a:extLst>
                    <a:ext uri="{FF2B5EF4-FFF2-40B4-BE49-F238E27FC236}">
                      <a16:creationId xmlns:a16="http://schemas.microsoft.com/office/drawing/2014/main" id="{DCE5E259-10F1-4AA4-BAA7-5906EAA5C9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6" name="Line 35">
                  <a:extLst>
                    <a:ext uri="{FF2B5EF4-FFF2-40B4-BE49-F238E27FC236}">
                      <a16:creationId xmlns:a16="http://schemas.microsoft.com/office/drawing/2014/main" id="{A0CBBD68-B79A-4A98-8731-2C3C687AEA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2" name="Group 36">
                <a:extLst>
                  <a:ext uri="{FF2B5EF4-FFF2-40B4-BE49-F238E27FC236}">
                    <a16:creationId xmlns:a16="http://schemas.microsoft.com/office/drawing/2014/main" id="{0BAE4DE0-4574-47E4-B90A-3F0811442F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5" y="1619"/>
                <a:ext cx="68" cy="68"/>
                <a:chOff x="1903" y="1376"/>
                <a:chExt cx="68" cy="68"/>
              </a:xfrm>
            </p:grpSpPr>
            <p:sp>
              <p:nvSpPr>
                <p:cNvPr id="173" name="Line 37">
                  <a:extLst>
                    <a:ext uri="{FF2B5EF4-FFF2-40B4-BE49-F238E27FC236}">
                      <a16:creationId xmlns:a16="http://schemas.microsoft.com/office/drawing/2014/main" id="{93AE20F2-AF96-46DD-986F-974F0FB62F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4" name="Line 38">
                  <a:extLst>
                    <a:ext uri="{FF2B5EF4-FFF2-40B4-BE49-F238E27FC236}">
                      <a16:creationId xmlns:a16="http://schemas.microsoft.com/office/drawing/2014/main" id="{3EEE95D3-8D44-4C01-8D50-FED9E4E465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0" name="Group 39">
              <a:extLst>
                <a:ext uri="{FF2B5EF4-FFF2-40B4-BE49-F238E27FC236}">
                  <a16:creationId xmlns:a16="http://schemas.microsoft.com/office/drawing/2014/main" id="{7D7909A0-43E7-495A-8B14-B2D3EA790F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873"/>
              <a:ext cx="482" cy="69"/>
              <a:chOff x="1886" y="1379"/>
              <a:chExt cx="482" cy="69"/>
            </a:xfrm>
          </p:grpSpPr>
          <p:grpSp>
            <p:nvGrpSpPr>
              <p:cNvPr id="161" name="Group 40">
                <a:extLst>
                  <a:ext uri="{FF2B5EF4-FFF2-40B4-BE49-F238E27FC236}">
                    <a16:creationId xmlns:a16="http://schemas.microsoft.com/office/drawing/2014/main" id="{89D8F1B9-64AC-41DC-8F65-DD8275155C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168" name="Line 41">
                  <a:extLst>
                    <a:ext uri="{FF2B5EF4-FFF2-40B4-BE49-F238E27FC236}">
                      <a16:creationId xmlns:a16="http://schemas.microsoft.com/office/drawing/2014/main" id="{BC994FA9-F0AA-488C-8A5E-4EC3965A04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9" name="Line 42">
                  <a:extLst>
                    <a:ext uri="{FF2B5EF4-FFF2-40B4-BE49-F238E27FC236}">
                      <a16:creationId xmlns:a16="http://schemas.microsoft.com/office/drawing/2014/main" id="{673292E5-8DE7-40F5-8208-5358E68EE6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2" name="Group 43">
                <a:extLst>
                  <a:ext uri="{FF2B5EF4-FFF2-40B4-BE49-F238E27FC236}">
                    <a16:creationId xmlns:a16="http://schemas.microsoft.com/office/drawing/2014/main" id="{DA00C7D0-F044-4BE7-A445-4717ACFB86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166" name="Line 44">
                  <a:extLst>
                    <a:ext uri="{FF2B5EF4-FFF2-40B4-BE49-F238E27FC236}">
                      <a16:creationId xmlns:a16="http://schemas.microsoft.com/office/drawing/2014/main" id="{09A91AEA-B4AB-4068-9F86-074BE0B1FB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7" name="Line 45">
                  <a:extLst>
                    <a:ext uri="{FF2B5EF4-FFF2-40B4-BE49-F238E27FC236}">
                      <a16:creationId xmlns:a16="http://schemas.microsoft.com/office/drawing/2014/main" id="{CE861A98-9523-4732-9AAE-3DE0601866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63" name="Group 46">
                <a:extLst>
                  <a:ext uri="{FF2B5EF4-FFF2-40B4-BE49-F238E27FC236}">
                    <a16:creationId xmlns:a16="http://schemas.microsoft.com/office/drawing/2014/main" id="{4512A2A0-2229-4D24-BF13-B0F21B7CE6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164" name="Line 47">
                  <a:extLst>
                    <a:ext uri="{FF2B5EF4-FFF2-40B4-BE49-F238E27FC236}">
                      <a16:creationId xmlns:a16="http://schemas.microsoft.com/office/drawing/2014/main" id="{8770A069-0279-424A-A6E2-EF2564A700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5" name="Line 48">
                  <a:extLst>
                    <a:ext uri="{FF2B5EF4-FFF2-40B4-BE49-F238E27FC236}">
                      <a16:creationId xmlns:a16="http://schemas.microsoft.com/office/drawing/2014/main" id="{0EE999CD-1E81-44B5-ADAB-C14DADF9F5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1" name="Group 49">
              <a:extLst>
                <a:ext uri="{FF2B5EF4-FFF2-40B4-BE49-F238E27FC236}">
                  <a16:creationId xmlns:a16="http://schemas.microsoft.com/office/drawing/2014/main" id="{027A2647-3939-49F5-9F18-D228F491B2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2121"/>
              <a:ext cx="482" cy="69"/>
              <a:chOff x="1886" y="1379"/>
              <a:chExt cx="482" cy="69"/>
            </a:xfrm>
          </p:grpSpPr>
          <p:grpSp>
            <p:nvGrpSpPr>
              <p:cNvPr id="152" name="Group 50">
                <a:extLst>
                  <a:ext uri="{FF2B5EF4-FFF2-40B4-BE49-F238E27FC236}">
                    <a16:creationId xmlns:a16="http://schemas.microsoft.com/office/drawing/2014/main" id="{509E13AD-AA80-46B0-8423-EED819452E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159" name="Line 51">
                  <a:extLst>
                    <a:ext uri="{FF2B5EF4-FFF2-40B4-BE49-F238E27FC236}">
                      <a16:creationId xmlns:a16="http://schemas.microsoft.com/office/drawing/2014/main" id="{7FF4CEAD-2642-4310-AA34-9B558BEE18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0" name="Line 52">
                  <a:extLst>
                    <a:ext uri="{FF2B5EF4-FFF2-40B4-BE49-F238E27FC236}">
                      <a16:creationId xmlns:a16="http://schemas.microsoft.com/office/drawing/2014/main" id="{E6D37353-037E-4C34-A109-B5BDA3D29B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3" name="Group 53">
                <a:extLst>
                  <a:ext uri="{FF2B5EF4-FFF2-40B4-BE49-F238E27FC236}">
                    <a16:creationId xmlns:a16="http://schemas.microsoft.com/office/drawing/2014/main" id="{2FFF1C05-0FFF-4D41-80E7-BFF7DF634A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157" name="Line 54">
                  <a:extLst>
                    <a:ext uri="{FF2B5EF4-FFF2-40B4-BE49-F238E27FC236}">
                      <a16:creationId xmlns:a16="http://schemas.microsoft.com/office/drawing/2014/main" id="{2A94649E-7DE6-4205-8E27-88778F083A4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8" name="Line 55">
                  <a:extLst>
                    <a:ext uri="{FF2B5EF4-FFF2-40B4-BE49-F238E27FC236}">
                      <a16:creationId xmlns:a16="http://schemas.microsoft.com/office/drawing/2014/main" id="{130006D9-139A-426B-8ADB-56B20E0472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54" name="Group 56">
                <a:extLst>
                  <a:ext uri="{FF2B5EF4-FFF2-40B4-BE49-F238E27FC236}">
                    <a16:creationId xmlns:a16="http://schemas.microsoft.com/office/drawing/2014/main" id="{B825AEE9-D645-44C5-A8AD-0139762639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155" name="Line 57">
                  <a:extLst>
                    <a:ext uri="{FF2B5EF4-FFF2-40B4-BE49-F238E27FC236}">
                      <a16:creationId xmlns:a16="http://schemas.microsoft.com/office/drawing/2014/main" id="{1D69A005-C69A-4FAA-B4AC-090A5961C1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6" name="Line 58">
                  <a:extLst>
                    <a:ext uri="{FF2B5EF4-FFF2-40B4-BE49-F238E27FC236}">
                      <a16:creationId xmlns:a16="http://schemas.microsoft.com/office/drawing/2014/main" id="{287A8289-90C1-40D9-A2E0-C9BAC767FC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188" name="Group 103">
            <a:extLst>
              <a:ext uri="{FF2B5EF4-FFF2-40B4-BE49-F238E27FC236}">
                <a16:creationId xmlns:a16="http://schemas.microsoft.com/office/drawing/2014/main" id="{44500ADA-501F-4A77-A9DE-9BAB531DEE89}"/>
              </a:ext>
            </a:extLst>
          </p:cNvPr>
          <p:cNvGrpSpPr>
            <a:grpSpLocks/>
          </p:cNvGrpSpPr>
          <p:nvPr/>
        </p:nvGrpSpPr>
        <p:grpSpPr bwMode="auto">
          <a:xfrm>
            <a:off x="2236279" y="2545557"/>
            <a:ext cx="458788" cy="460375"/>
            <a:chOff x="1676" y="2207"/>
            <a:chExt cx="289" cy="290"/>
          </a:xfrm>
        </p:grpSpPr>
        <p:sp>
          <p:nvSpPr>
            <p:cNvPr id="189" name="Line 104">
              <a:extLst>
                <a:ext uri="{FF2B5EF4-FFF2-40B4-BE49-F238E27FC236}">
                  <a16:creationId xmlns:a16="http://schemas.microsoft.com/office/drawing/2014/main" id="{E4AAF366-5962-4E37-AA97-2577BDB0A3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6" y="2207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190" name="Line 105">
              <a:extLst>
                <a:ext uri="{FF2B5EF4-FFF2-40B4-BE49-F238E27FC236}">
                  <a16:creationId xmlns:a16="http://schemas.microsoft.com/office/drawing/2014/main" id="{20B44A2F-7154-484D-BE6B-58F0AB137A3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820" y="2352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191" name="Line 106">
            <a:extLst>
              <a:ext uri="{FF2B5EF4-FFF2-40B4-BE49-F238E27FC236}">
                <a16:creationId xmlns:a16="http://schemas.microsoft.com/office/drawing/2014/main" id="{9743C681-0FD3-43E1-9817-65157705F5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06092" y="1957389"/>
            <a:ext cx="825500" cy="6524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192" name="Text Box 117">
            <a:extLst>
              <a:ext uri="{FF2B5EF4-FFF2-40B4-BE49-F238E27FC236}">
                <a16:creationId xmlns:a16="http://schemas.microsoft.com/office/drawing/2014/main" id="{1E0EEB97-004D-4D55-A998-AADE5E229E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229" y="1496875"/>
            <a:ext cx="153168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fr-FR" sz="1600" b="1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D</a:t>
            </a:r>
          </a:p>
        </p:txBody>
      </p:sp>
      <p:sp>
        <p:nvSpPr>
          <p:cNvPr id="193" name="Line 118">
            <a:extLst>
              <a:ext uri="{FF2B5EF4-FFF2-40B4-BE49-F238E27FC236}">
                <a16:creationId xmlns:a16="http://schemas.microsoft.com/office/drawing/2014/main" id="{BEE450B0-71C4-483C-9D73-F1A505BF8AB2}"/>
              </a:ext>
            </a:extLst>
          </p:cNvPr>
          <p:cNvSpPr>
            <a:spLocks noChangeShapeType="1"/>
          </p:cNvSpPr>
          <p:nvPr/>
        </p:nvSpPr>
        <p:spPr bwMode="auto">
          <a:xfrm>
            <a:off x="2018792" y="1722439"/>
            <a:ext cx="669924" cy="150811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194" name="ZoneTexte 96">
            <a:extLst>
              <a:ext uri="{FF2B5EF4-FFF2-40B4-BE49-F238E27FC236}">
                <a16:creationId xmlns:a16="http://schemas.microsoft.com/office/drawing/2014/main" id="{9BF0511B-DE30-409E-AFF0-F32FFE4E1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5064" y="911781"/>
            <a:ext cx="20542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b="1" dirty="0" i="1">
                <a:solidFill>
                  <a:schemeClr val="tx1"/>
                </a:solidFill>
                <a:latin typeface="+mn-lt"/>
                <a:cs typeface="+mn-cs"/>
              </a:rPr>
              <a:t>Initial state (f)</a:t>
            </a:r>
          </a:p>
        </p:txBody>
      </p:sp>
      <p:sp>
        <p:nvSpPr>
          <p:cNvPr id="195" name="Text Box 108">
            <a:extLst>
              <a:ext uri="{FF2B5EF4-FFF2-40B4-BE49-F238E27FC236}">
                <a16:creationId xmlns:a16="http://schemas.microsoft.com/office/drawing/2014/main" id="{488D7651-EC7B-46A4-B894-0F2C27764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2251868"/>
            <a:ext cx="18820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Bef>
                <a:spcPct val="50000"/>
              </a:spcBef>
              <a:defRPr sz="1400">
                <a:latin typeface="Comic Sans MS" pitchFamily="66" charset="0"/>
              </a:defRPr>
            </a:lvl1pPr>
          </a:lstStyle>
          <a:p>
            <a:pPr/>
            <a:r>
              <a:rPr lang="en-GB" altLang="fr-FR" dirty="0" i="1">
                <a:solidFill>
                  <a:schemeClr val="tx1"/>
                </a:solidFill>
                <a:latin typeface="Calibri Light" panose="020F0302020204030204" pitchFamily="34" charset="0"/>
              </a:rPr>
              <a:t>Initial positions of each pixel within the subset</a:t>
            </a:r>
          </a:p>
        </p:txBody>
      </p:sp>
      <p:sp>
        <p:nvSpPr>
          <p:cNvPr id="196" name="Text Box 108">
            <a:extLst>
              <a:ext uri="{FF2B5EF4-FFF2-40B4-BE49-F238E27FC236}">
                <a16:creationId xmlns:a16="http://schemas.microsoft.com/office/drawing/2014/main" id="{61927CFD-AA7C-498F-8D25-B670A7CDCC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9244" y="2611990"/>
            <a:ext cx="3412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fr-FR" sz="1800" b="1" i="1" u="sng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grpSp>
        <p:nvGrpSpPr>
          <p:cNvPr id="197" name="Groupe 99">
            <a:extLst>
              <a:ext uri="{FF2B5EF4-FFF2-40B4-BE49-F238E27FC236}">
                <a16:creationId xmlns:a16="http://schemas.microsoft.com/office/drawing/2014/main" id="{FFC67122-5045-40EE-BCD7-99C68CE369B5}"/>
              </a:ext>
            </a:extLst>
          </p:cNvPr>
          <p:cNvGrpSpPr/>
          <p:nvPr/>
        </p:nvGrpSpPr>
        <p:grpSpPr>
          <a:xfrm>
            <a:off x="3428108" y="1316566"/>
            <a:ext cx="2327657" cy="955252"/>
            <a:chOff x="3428108" y="1497541"/>
            <a:chExt cx="2327657" cy="955252"/>
          </a:xfrm>
        </p:grpSpPr>
        <p:sp>
          <p:nvSpPr>
            <p:cNvPr id="198" name="Line 110">
              <a:extLst>
                <a:ext uri="{FF2B5EF4-FFF2-40B4-BE49-F238E27FC236}">
                  <a16:creationId xmlns:a16="http://schemas.microsoft.com/office/drawing/2014/main" id="{7491B0D5-AD45-4FE9-AEA1-83C930F790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8108" y="2381222"/>
              <a:ext cx="2327657" cy="7157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199" name="Text Box 111">
              <a:extLst>
                <a:ext uri="{FF2B5EF4-FFF2-40B4-BE49-F238E27FC236}">
                  <a16:creationId xmlns:a16="http://schemas.microsoft.com/office/drawing/2014/main" id="{EBB48A3D-B6E3-4194-99B0-C09E261AE6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966" y="1897618"/>
              <a:ext cx="1150938" cy="369332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U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- </a:t>
              </a: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200" name="Text Box 116">
              <a:extLst>
                <a:ext uri="{FF2B5EF4-FFF2-40B4-BE49-F238E27FC236}">
                  <a16:creationId xmlns:a16="http://schemas.microsoft.com/office/drawing/2014/main" id="{B4300C7A-05ED-4F69-99DB-6C0CC3FC74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3785" y="1497541"/>
              <a:ext cx="205118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Displacements ?</a:t>
              </a:r>
              <a:endParaRPr lang="en-GB" altLang="fr-FR" sz="18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201" name="Rectangle 109">
            <a:extLst>
              <a:ext uri="{FF2B5EF4-FFF2-40B4-BE49-F238E27FC236}">
                <a16:creationId xmlns:a16="http://schemas.microsoft.com/office/drawing/2014/main" id="{AC5B4F1A-D56C-41E7-A9E2-589E5ECEFF74}"/>
              </a:ext>
            </a:extLst>
          </p:cNvPr>
          <p:cNvSpPr/>
          <p:nvPr/>
        </p:nvSpPr>
        <p:spPr>
          <a:xfrm>
            <a:off x="554790" y="1828284"/>
            <a:ext cx="11176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sz="11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32x32</a:t>
            </a:r>
            <a:r>
              <a:rPr lang="en-GB" sz="1100" i="1" dirty="0">
                <a:latin typeface="Comic Sans MS" panose="030F0702030302020204" pitchFamily="66" charset="0"/>
              </a:rPr>
              <a:t> </a:t>
            </a:r>
            <a:r>
              <a:rPr lang="en-GB" sz="11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100" b="1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</a:p>
        </p:txBody>
      </p:sp>
      <p:grpSp>
        <p:nvGrpSpPr>
          <p:cNvPr id="202" name="Groupe 110">
            <a:extLst>
              <a:ext uri="{FF2B5EF4-FFF2-40B4-BE49-F238E27FC236}">
                <a16:creationId xmlns:a16="http://schemas.microsoft.com/office/drawing/2014/main" id="{5D6AB6C4-F541-4A97-96D5-62095001A5E6}"/>
              </a:ext>
            </a:extLst>
          </p:cNvPr>
          <p:cNvGrpSpPr/>
          <p:nvPr/>
        </p:nvGrpSpPr>
        <p:grpSpPr>
          <a:xfrm>
            <a:off x="4855297" y="908936"/>
            <a:ext cx="4135964" cy="2148803"/>
            <a:chOff x="4855297" y="1337561"/>
            <a:chExt cx="4135964" cy="2148803"/>
          </a:xfrm>
        </p:grpSpPr>
        <p:grpSp>
          <p:nvGrpSpPr>
            <p:cNvPr id="203" name="Groupe 111">
              <a:extLst>
                <a:ext uri="{FF2B5EF4-FFF2-40B4-BE49-F238E27FC236}">
                  <a16:creationId xmlns:a16="http://schemas.microsoft.com/office/drawing/2014/main" id="{208189BE-2CC5-427F-8EB2-17DCDB0F1BB2}"/>
                </a:ext>
              </a:extLst>
            </p:cNvPr>
            <p:cNvGrpSpPr/>
            <p:nvPr/>
          </p:nvGrpSpPr>
          <p:grpSpPr>
            <a:xfrm>
              <a:off x="4855297" y="1337561"/>
              <a:ext cx="4135964" cy="2148803"/>
              <a:chOff x="4855297" y="1337561"/>
              <a:chExt cx="4135964" cy="2148803"/>
            </a:xfrm>
          </p:grpSpPr>
          <p:sp>
            <p:nvSpPr>
              <p:cNvPr id="205" name="Freeform 16">
                <a:extLst>
                  <a:ext uri="{FF2B5EF4-FFF2-40B4-BE49-F238E27FC236}">
                    <a16:creationId xmlns:a16="http://schemas.microsoft.com/office/drawing/2014/main" id="{5F2DF11D-596F-4A54-8E43-AA7AE9BB7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8941" y="1673225"/>
                <a:ext cx="1346200" cy="1739900"/>
              </a:xfrm>
              <a:custGeom>
                <a:avLst/>
                <a:gdLst>
                  <a:gd name="T0" fmla="*/ 172 w 848"/>
                  <a:gd name="T1" fmla="*/ 84 h 1096"/>
                  <a:gd name="T2" fmla="*/ 848 w 848"/>
                  <a:gd name="T3" fmla="*/ 0 h 1096"/>
                  <a:gd name="T4" fmla="*/ 680 w 848"/>
                  <a:gd name="T5" fmla="*/ 1012 h 1096"/>
                  <a:gd name="T6" fmla="*/ 0 w 848"/>
                  <a:gd name="T7" fmla="*/ 1096 h 1096"/>
                  <a:gd name="T8" fmla="*/ 172 w 848"/>
                  <a:gd name="T9" fmla="*/ 84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1096">
                    <a:moveTo>
                      <a:pt x="172" y="84"/>
                    </a:moveTo>
                    <a:lnTo>
                      <a:pt x="848" y="0"/>
                    </a:lnTo>
                    <a:lnTo>
                      <a:pt x="680" y="1012"/>
                    </a:lnTo>
                    <a:lnTo>
                      <a:pt x="0" y="1096"/>
                    </a:lnTo>
                    <a:lnTo>
                      <a:pt x="172" y="84"/>
                    </a:lnTo>
                    <a:close/>
                  </a:path>
                </a:pathLst>
              </a:custGeom>
              <a:blipFill dpi="0" rotWithShape="1">
                <a:blip r:embed="rId14" cstate="print">
                  <a:alphaModFix amt="50000"/>
                </a:blip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206" name="Group 59">
                <a:extLst>
                  <a:ext uri="{FF2B5EF4-FFF2-40B4-BE49-F238E27FC236}">
                    <a16:creationId xmlns:a16="http://schemas.microsoft.com/office/drawing/2014/main" id="{9995CF62-BA81-4AB5-A631-C9E0FED4BE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54204" y="1874838"/>
                <a:ext cx="955675" cy="1360487"/>
                <a:chOff x="4091" y="1292"/>
                <a:chExt cx="602" cy="857"/>
              </a:xfrm>
            </p:grpSpPr>
            <p:grpSp>
              <p:nvGrpSpPr>
                <p:cNvPr id="220" name="Group 60">
                  <a:extLst>
                    <a:ext uri="{FF2B5EF4-FFF2-40B4-BE49-F238E27FC236}">
                      <a16:creationId xmlns:a16="http://schemas.microsoft.com/office/drawing/2014/main" id="{B07369B0-67DC-48C4-8FB2-9458079E4B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17" y="1340"/>
                  <a:ext cx="68" cy="68"/>
                  <a:chOff x="1903" y="1376"/>
                  <a:chExt cx="68" cy="68"/>
                </a:xfrm>
              </p:grpSpPr>
              <p:sp>
                <p:nvSpPr>
                  <p:cNvPr id="254" name="Line 61">
                    <a:extLst>
                      <a:ext uri="{FF2B5EF4-FFF2-40B4-BE49-F238E27FC236}">
                        <a16:creationId xmlns:a16="http://schemas.microsoft.com/office/drawing/2014/main" id="{34130A6F-9B7B-4A92-8905-7CF2BBDB23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5" name="Line 62">
                    <a:extLst>
                      <a:ext uri="{FF2B5EF4-FFF2-40B4-BE49-F238E27FC236}">
                        <a16:creationId xmlns:a16="http://schemas.microsoft.com/office/drawing/2014/main" id="{D49ADD1A-ED27-404A-83F2-D76CC289FD3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1" name="Group 63">
                  <a:extLst>
                    <a:ext uri="{FF2B5EF4-FFF2-40B4-BE49-F238E27FC236}">
                      <a16:creationId xmlns:a16="http://schemas.microsoft.com/office/drawing/2014/main" id="{229A0DBC-0CEF-442F-A14F-1909BE5273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21" y="1315"/>
                  <a:ext cx="68" cy="68"/>
                  <a:chOff x="1903" y="1376"/>
                  <a:chExt cx="68" cy="68"/>
                </a:xfrm>
              </p:grpSpPr>
              <p:sp>
                <p:nvSpPr>
                  <p:cNvPr id="252" name="Line 64">
                    <a:extLst>
                      <a:ext uri="{FF2B5EF4-FFF2-40B4-BE49-F238E27FC236}">
                        <a16:creationId xmlns:a16="http://schemas.microsoft.com/office/drawing/2014/main" id="{2D54807B-1616-4C56-901C-71402A48B1A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3" name="Line 65">
                    <a:extLst>
                      <a:ext uri="{FF2B5EF4-FFF2-40B4-BE49-F238E27FC236}">
                        <a16:creationId xmlns:a16="http://schemas.microsoft.com/office/drawing/2014/main" id="{9FAA7C2E-18E8-446E-8E47-37A979640F8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2" name="Group 66">
                  <a:extLst>
                    <a:ext uri="{FF2B5EF4-FFF2-40B4-BE49-F238E27FC236}">
                      <a16:creationId xmlns:a16="http://schemas.microsoft.com/office/drawing/2014/main" id="{A953394D-478C-46E8-8907-D5FE0DD40CE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25" y="1292"/>
                  <a:ext cx="68" cy="68"/>
                  <a:chOff x="1903" y="1376"/>
                  <a:chExt cx="68" cy="68"/>
                </a:xfrm>
              </p:grpSpPr>
              <p:sp>
                <p:nvSpPr>
                  <p:cNvPr id="250" name="Line 67">
                    <a:extLst>
                      <a:ext uri="{FF2B5EF4-FFF2-40B4-BE49-F238E27FC236}">
                        <a16:creationId xmlns:a16="http://schemas.microsoft.com/office/drawing/2014/main" id="{458424C7-6CC1-41DC-AC7D-3D14D4E4AF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51" name="Line 68">
                    <a:extLst>
                      <a:ext uri="{FF2B5EF4-FFF2-40B4-BE49-F238E27FC236}">
                        <a16:creationId xmlns:a16="http://schemas.microsoft.com/office/drawing/2014/main" id="{ED3CC18E-0A48-41F4-8F57-72851F0EDC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3" name="Group 69">
                  <a:extLst>
                    <a:ext uri="{FF2B5EF4-FFF2-40B4-BE49-F238E27FC236}">
                      <a16:creationId xmlns:a16="http://schemas.microsoft.com/office/drawing/2014/main" id="{7991DA66-6B1A-4571-B6A6-9CD4DACDBDC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74" y="1587"/>
                  <a:ext cx="68" cy="68"/>
                  <a:chOff x="1903" y="1376"/>
                  <a:chExt cx="68" cy="68"/>
                </a:xfrm>
              </p:grpSpPr>
              <p:sp>
                <p:nvSpPr>
                  <p:cNvPr id="248" name="Line 70">
                    <a:extLst>
                      <a:ext uri="{FF2B5EF4-FFF2-40B4-BE49-F238E27FC236}">
                        <a16:creationId xmlns:a16="http://schemas.microsoft.com/office/drawing/2014/main" id="{B0FF46D6-2540-4F14-B433-B14B45F8D5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9" name="Line 71">
                    <a:extLst>
                      <a:ext uri="{FF2B5EF4-FFF2-40B4-BE49-F238E27FC236}">
                        <a16:creationId xmlns:a16="http://schemas.microsoft.com/office/drawing/2014/main" id="{37B13A91-D753-4916-AC53-E9EDF1B328B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4" name="Group 72">
                  <a:extLst>
                    <a:ext uri="{FF2B5EF4-FFF2-40B4-BE49-F238E27FC236}">
                      <a16:creationId xmlns:a16="http://schemas.microsoft.com/office/drawing/2014/main" id="{E279210B-D7F0-4288-A663-A0BB9A85A88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79" y="1562"/>
                  <a:ext cx="68" cy="68"/>
                  <a:chOff x="1903" y="1376"/>
                  <a:chExt cx="68" cy="68"/>
                </a:xfrm>
              </p:grpSpPr>
              <p:sp>
                <p:nvSpPr>
                  <p:cNvPr id="246" name="Line 73">
                    <a:extLst>
                      <a:ext uri="{FF2B5EF4-FFF2-40B4-BE49-F238E27FC236}">
                        <a16:creationId xmlns:a16="http://schemas.microsoft.com/office/drawing/2014/main" id="{7F815FC0-238A-4395-9B00-1A4D439F9C3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7" name="Line 74">
                    <a:extLst>
                      <a:ext uri="{FF2B5EF4-FFF2-40B4-BE49-F238E27FC236}">
                        <a16:creationId xmlns:a16="http://schemas.microsoft.com/office/drawing/2014/main" id="{59BD4885-A301-402C-8DEC-F5A34250EEF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5" name="Group 75">
                  <a:extLst>
                    <a:ext uri="{FF2B5EF4-FFF2-40B4-BE49-F238E27FC236}">
                      <a16:creationId xmlns:a16="http://schemas.microsoft.com/office/drawing/2014/main" id="{67D2E393-86A2-4775-BE37-2D74E9211D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86" y="1539"/>
                  <a:ext cx="68" cy="68"/>
                  <a:chOff x="1903" y="1376"/>
                  <a:chExt cx="68" cy="68"/>
                </a:xfrm>
              </p:grpSpPr>
              <p:sp>
                <p:nvSpPr>
                  <p:cNvPr id="244" name="Line 76">
                    <a:extLst>
                      <a:ext uri="{FF2B5EF4-FFF2-40B4-BE49-F238E27FC236}">
                        <a16:creationId xmlns:a16="http://schemas.microsoft.com/office/drawing/2014/main" id="{8D9E2C47-4EEF-461A-AC38-98D9E47FBD5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5" name="Line 77">
                    <a:extLst>
                      <a:ext uri="{FF2B5EF4-FFF2-40B4-BE49-F238E27FC236}">
                        <a16:creationId xmlns:a16="http://schemas.microsoft.com/office/drawing/2014/main" id="{F5219C26-E0E8-4161-A235-F2732D3E80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6" name="Group 78">
                  <a:extLst>
                    <a:ext uri="{FF2B5EF4-FFF2-40B4-BE49-F238E27FC236}">
                      <a16:creationId xmlns:a16="http://schemas.microsoft.com/office/drawing/2014/main" id="{7B9BC562-C7C4-41DB-A345-802AD47EEF7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2" y="1834"/>
                  <a:ext cx="68" cy="68"/>
                  <a:chOff x="1903" y="1376"/>
                  <a:chExt cx="68" cy="68"/>
                </a:xfrm>
              </p:grpSpPr>
              <p:sp>
                <p:nvSpPr>
                  <p:cNvPr id="242" name="Line 79">
                    <a:extLst>
                      <a:ext uri="{FF2B5EF4-FFF2-40B4-BE49-F238E27FC236}">
                        <a16:creationId xmlns:a16="http://schemas.microsoft.com/office/drawing/2014/main" id="{4A13BAB8-159C-4874-A900-9E5D09DED8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3" name="Line 80">
                    <a:extLst>
                      <a:ext uri="{FF2B5EF4-FFF2-40B4-BE49-F238E27FC236}">
                        <a16:creationId xmlns:a16="http://schemas.microsoft.com/office/drawing/2014/main" id="{AA72A099-E7CE-4EF5-BC07-47CA366BC14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7" name="Group 81">
                  <a:extLst>
                    <a:ext uri="{FF2B5EF4-FFF2-40B4-BE49-F238E27FC236}">
                      <a16:creationId xmlns:a16="http://schemas.microsoft.com/office/drawing/2014/main" id="{3356797C-DA2F-441A-8454-DC127610B9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34" y="1812"/>
                  <a:ext cx="68" cy="68"/>
                  <a:chOff x="1903" y="1376"/>
                  <a:chExt cx="68" cy="68"/>
                </a:xfrm>
              </p:grpSpPr>
              <p:sp>
                <p:nvSpPr>
                  <p:cNvPr id="240" name="Line 82">
                    <a:extLst>
                      <a:ext uri="{FF2B5EF4-FFF2-40B4-BE49-F238E27FC236}">
                        <a16:creationId xmlns:a16="http://schemas.microsoft.com/office/drawing/2014/main" id="{E6B71CF7-2945-433E-99D7-5CAE8331A3C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41" name="Line 83">
                    <a:extLst>
                      <a:ext uri="{FF2B5EF4-FFF2-40B4-BE49-F238E27FC236}">
                        <a16:creationId xmlns:a16="http://schemas.microsoft.com/office/drawing/2014/main" id="{62FF9D0A-9E17-44F6-AE19-1B77D77CE28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8" name="Group 84">
                  <a:extLst>
                    <a:ext uri="{FF2B5EF4-FFF2-40B4-BE49-F238E27FC236}">
                      <a16:creationId xmlns:a16="http://schemas.microsoft.com/office/drawing/2014/main" id="{3F61184E-F435-4F14-96AA-E0C2AC8BF68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44" y="1786"/>
                  <a:ext cx="68" cy="68"/>
                  <a:chOff x="1903" y="1376"/>
                  <a:chExt cx="68" cy="68"/>
                </a:xfrm>
              </p:grpSpPr>
              <p:sp>
                <p:nvSpPr>
                  <p:cNvPr id="238" name="Line 85">
                    <a:extLst>
                      <a:ext uri="{FF2B5EF4-FFF2-40B4-BE49-F238E27FC236}">
                        <a16:creationId xmlns:a16="http://schemas.microsoft.com/office/drawing/2014/main" id="{45DFC0DD-3666-495F-BED5-2265D41295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9" name="Line 86">
                    <a:extLst>
                      <a:ext uri="{FF2B5EF4-FFF2-40B4-BE49-F238E27FC236}">
                        <a16:creationId xmlns:a16="http://schemas.microsoft.com/office/drawing/2014/main" id="{885C8710-A7E6-4DA7-82BE-72B2030E15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29" name="Group 87">
                  <a:extLst>
                    <a:ext uri="{FF2B5EF4-FFF2-40B4-BE49-F238E27FC236}">
                      <a16:creationId xmlns:a16="http://schemas.microsoft.com/office/drawing/2014/main" id="{1E1452F5-FC50-47D4-B5C3-5853FC951D2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91" y="2081"/>
                  <a:ext cx="68" cy="68"/>
                  <a:chOff x="1903" y="1376"/>
                  <a:chExt cx="68" cy="68"/>
                </a:xfrm>
              </p:grpSpPr>
              <p:sp>
                <p:nvSpPr>
                  <p:cNvPr id="236" name="Line 88">
                    <a:extLst>
                      <a:ext uri="{FF2B5EF4-FFF2-40B4-BE49-F238E27FC236}">
                        <a16:creationId xmlns:a16="http://schemas.microsoft.com/office/drawing/2014/main" id="{E93D53BE-DC68-42B2-895B-2D29500C1FA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7" name="Line 89">
                    <a:extLst>
                      <a:ext uri="{FF2B5EF4-FFF2-40B4-BE49-F238E27FC236}">
                        <a16:creationId xmlns:a16="http://schemas.microsoft.com/office/drawing/2014/main" id="{21598F74-D465-4937-89C1-DB75F1F18A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30" name="Group 90">
                  <a:extLst>
                    <a:ext uri="{FF2B5EF4-FFF2-40B4-BE49-F238E27FC236}">
                      <a16:creationId xmlns:a16="http://schemas.microsoft.com/office/drawing/2014/main" id="{5EC08D8B-D761-4EA7-ACF8-DCE47911963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92" y="2060"/>
                  <a:ext cx="68" cy="68"/>
                  <a:chOff x="1903" y="1376"/>
                  <a:chExt cx="68" cy="68"/>
                </a:xfrm>
              </p:grpSpPr>
              <p:sp>
                <p:nvSpPr>
                  <p:cNvPr id="234" name="Line 91">
                    <a:extLst>
                      <a:ext uri="{FF2B5EF4-FFF2-40B4-BE49-F238E27FC236}">
                        <a16:creationId xmlns:a16="http://schemas.microsoft.com/office/drawing/2014/main" id="{052C77D8-090C-45B4-B593-C35470EF09C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5" name="Line 92">
                    <a:extLst>
                      <a:ext uri="{FF2B5EF4-FFF2-40B4-BE49-F238E27FC236}">
                        <a16:creationId xmlns:a16="http://schemas.microsoft.com/office/drawing/2014/main" id="{096F4BC0-3B40-4581-9978-3F3841B943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231" name="Group 93">
                  <a:extLst>
                    <a:ext uri="{FF2B5EF4-FFF2-40B4-BE49-F238E27FC236}">
                      <a16:creationId xmlns:a16="http://schemas.microsoft.com/office/drawing/2014/main" id="{684B3F00-4BF1-4312-9933-9B4EC0A41DF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99" y="2034"/>
                  <a:ext cx="68" cy="68"/>
                  <a:chOff x="1903" y="1376"/>
                  <a:chExt cx="68" cy="68"/>
                </a:xfrm>
              </p:grpSpPr>
              <p:sp>
                <p:nvSpPr>
                  <p:cNvPr id="232" name="Line 94">
                    <a:extLst>
                      <a:ext uri="{FF2B5EF4-FFF2-40B4-BE49-F238E27FC236}">
                        <a16:creationId xmlns:a16="http://schemas.microsoft.com/office/drawing/2014/main" id="{00EBED16-11E4-45E5-9F64-007BFC24E9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33" name="Line 95">
                    <a:extLst>
                      <a:ext uri="{FF2B5EF4-FFF2-40B4-BE49-F238E27FC236}">
                        <a16:creationId xmlns:a16="http://schemas.microsoft.com/office/drawing/2014/main" id="{AF790962-B1DB-483C-AFB8-B77BDB3C77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grpSp>
            <p:nvGrpSpPr>
              <p:cNvPr id="207" name="Group 96">
                <a:extLst>
                  <a:ext uri="{FF2B5EF4-FFF2-40B4-BE49-F238E27FC236}">
                    <a16:creationId xmlns:a16="http://schemas.microsoft.com/office/drawing/2014/main" id="{FF8B2C09-034A-4F63-99C3-7F04FF93ED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85991" y="2203450"/>
                <a:ext cx="360363" cy="301625"/>
                <a:chOff x="4302" y="1500"/>
                <a:chExt cx="227" cy="190"/>
              </a:xfrm>
            </p:grpSpPr>
            <p:sp>
              <p:nvSpPr>
                <p:cNvPr id="216" name="Freeform 97">
                  <a:extLst>
                    <a:ext uri="{FF2B5EF4-FFF2-40B4-BE49-F238E27FC236}">
                      <a16:creationId xmlns:a16="http://schemas.microsoft.com/office/drawing/2014/main" id="{6CD8F23C-2CA0-4136-A167-62F71091FF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2" y="1500"/>
                  <a:ext cx="227" cy="190"/>
                </a:xfrm>
                <a:custGeom>
                  <a:avLst/>
                  <a:gdLst>
                    <a:gd name="T0" fmla="*/ 32 w 227"/>
                    <a:gd name="T1" fmla="*/ 21 h 190"/>
                    <a:gd name="T2" fmla="*/ 227 w 227"/>
                    <a:gd name="T3" fmla="*/ 0 h 190"/>
                    <a:gd name="T4" fmla="*/ 198 w 227"/>
                    <a:gd name="T5" fmla="*/ 168 h 190"/>
                    <a:gd name="T6" fmla="*/ 0 w 227"/>
                    <a:gd name="T7" fmla="*/ 190 h 190"/>
                    <a:gd name="T8" fmla="*/ 32 w 227"/>
                    <a:gd name="T9" fmla="*/ 21 h 1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7" h="190">
                      <a:moveTo>
                        <a:pt x="32" y="21"/>
                      </a:moveTo>
                      <a:lnTo>
                        <a:pt x="227" y="0"/>
                      </a:lnTo>
                      <a:lnTo>
                        <a:pt x="198" y="168"/>
                      </a:lnTo>
                      <a:lnTo>
                        <a:pt x="0" y="190"/>
                      </a:lnTo>
                      <a:lnTo>
                        <a:pt x="32" y="21"/>
                      </a:lnTo>
                      <a:close/>
                    </a:path>
                  </a:pathLst>
                </a:cu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217" name="Group 98">
                  <a:extLst>
                    <a:ext uri="{FF2B5EF4-FFF2-40B4-BE49-F238E27FC236}">
                      <a16:creationId xmlns:a16="http://schemas.microsoft.com/office/drawing/2014/main" id="{8BE1D575-386C-4125-981A-E4EB4F7CB3E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0" y="1563"/>
                  <a:ext cx="68" cy="68"/>
                  <a:chOff x="1903" y="1376"/>
                  <a:chExt cx="68" cy="68"/>
                </a:xfrm>
              </p:grpSpPr>
              <p:sp>
                <p:nvSpPr>
                  <p:cNvPr id="218" name="Line 99">
                    <a:extLst>
                      <a:ext uri="{FF2B5EF4-FFF2-40B4-BE49-F238E27FC236}">
                        <a16:creationId xmlns:a16="http://schemas.microsoft.com/office/drawing/2014/main" id="{47195D5C-02C6-47A5-A443-5589932C690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219" name="Line 100">
                    <a:extLst>
                      <a:ext uri="{FF2B5EF4-FFF2-40B4-BE49-F238E27FC236}">
                        <a16:creationId xmlns:a16="http://schemas.microsoft.com/office/drawing/2014/main" id="{E5E783C7-25FE-4599-BD43-91EE0796A6B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sz="1800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208" name="Line 107">
                <a:extLst>
                  <a:ext uri="{FF2B5EF4-FFF2-40B4-BE49-F238E27FC236}">
                    <a16:creationId xmlns:a16="http://schemas.microsoft.com/office/drawing/2014/main" id="{214E16E3-C2F9-4F13-915F-6BA2FD327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71727" y="2366139"/>
                <a:ext cx="557119" cy="70091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8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Text Box 108">
                <a:extLst>
                  <a:ext uri="{FF2B5EF4-FFF2-40B4-BE49-F238E27FC236}">
                    <a16:creationId xmlns:a16="http://schemas.microsoft.com/office/drawing/2014/main" id="{ED7D6FDC-005B-4574-A9BF-A933FC58458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72665" y="2922072"/>
                <a:ext cx="341248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50000"/>
                  </a:spcBef>
                  <a:spcAft>
                    <a:spcPct val="0"/>
                  </a:spcAft>
                </a:pPr>
                <a:r>
                  <a:rPr lang="en-GB" altLang="fr-FR" sz="18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</a:p>
            </p:txBody>
          </p:sp>
          <p:sp>
            <p:nvSpPr>
              <p:cNvPr id="210" name="Text Box 116">
                <a:extLst>
                  <a:ext uri="{FF2B5EF4-FFF2-40B4-BE49-F238E27FC236}">
                    <a16:creationId xmlns:a16="http://schemas.microsoft.com/office/drawing/2014/main" id="{938F2724-30F3-4AE0-B5C3-765802A077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63136" y="1594138"/>
                <a:ext cx="1557336" cy="369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fr-FR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Subset: </a:t>
                </a:r>
                <a:r>
                  <a:rPr lang="en-GB" altLang="fr-FR" sz="1800" b="1" dirty="0">
                    <a:solidFill>
                      <a:srgbClr val="FF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1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(D)</a:t>
                </a:r>
              </a:p>
            </p:txBody>
          </p:sp>
          <p:sp>
            <p:nvSpPr>
              <p:cNvPr id="211" name="ZoneTexte 119">
                <a:extLst>
                  <a:ext uri="{FF2B5EF4-FFF2-40B4-BE49-F238E27FC236}">
                    <a16:creationId xmlns:a16="http://schemas.microsoft.com/office/drawing/2014/main" id="{1E670C6F-5F19-4ABB-93C2-DF94058948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5297" y="1337561"/>
                <a:ext cx="321698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n-lt"/>
                    <a:cs typeface="+mn-cs"/>
                  </a:rPr>
                  <a:t>	Deformed state (g)</a:t>
                </a:r>
              </a:p>
            </p:txBody>
          </p:sp>
          <p:grpSp>
            <p:nvGrpSpPr>
              <p:cNvPr id="212" name="Group 103">
                <a:extLst>
                  <a:ext uri="{FF2B5EF4-FFF2-40B4-BE49-F238E27FC236}">
                    <a16:creationId xmlns:a16="http://schemas.microsoft.com/office/drawing/2014/main" id="{F2CFB138-9E06-4D49-8691-04426FA336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473985" y="3025989"/>
                <a:ext cx="458788" cy="460375"/>
                <a:chOff x="1676" y="2207"/>
                <a:chExt cx="289" cy="290"/>
              </a:xfrm>
            </p:grpSpPr>
            <p:sp>
              <p:nvSpPr>
                <p:cNvPr id="214" name="Line 104">
                  <a:extLst>
                    <a:ext uri="{FF2B5EF4-FFF2-40B4-BE49-F238E27FC236}">
                      <a16:creationId xmlns:a16="http://schemas.microsoft.com/office/drawing/2014/main" id="{150C7F5A-A80E-4FBA-A478-426A2A9DE3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76" y="2207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5" name="Line 105">
                  <a:extLst>
                    <a:ext uri="{FF2B5EF4-FFF2-40B4-BE49-F238E27FC236}">
                      <a16:creationId xmlns:a16="http://schemas.microsoft.com/office/drawing/2014/main" id="{256BB467-1E77-4234-99F3-0CC76E79DB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1820" y="2352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213" name="Text Box 108">
                <a:extLst>
                  <a:ext uri="{FF2B5EF4-FFF2-40B4-BE49-F238E27FC236}">
                    <a16:creationId xmlns:a16="http://schemas.microsoft.com/office/drawing/2014/main" id="{8B7A60E3-4D19-4D7B-ACC5-8727F17979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92346" y="2534276"/>
                <a:ext cx="1898915" cy="7386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 algn="ctr">
                  <a:spcBef>
                    <a:spcPct val="50000"/>
                  </a:spcBef>
                  <a:defRPr sz="1400">
                    <a:latin typeface="Comic Sans MS" pitchFamily="66" charset="0"/>
                  </a:defRPr>
                </a:lvl1pPr>
              </a:lstStyle>
              <a:p>
                <a:r>
                  <a:rPr lang="en-GB" altLang="fr-FR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Deformed positions of each pixel within the subset</a:t>
                </a:r>
              </a:p>
            </p:txBody>
          </p:sp>
        </p:grpSp>
        <p:sp>
          <p:nvSpPr>
            <p:cNvPr id="204" name="Rectangle 112">
              <a:extLst>
                <a:ext uri="{FF2B5EF4-FFF2-40B4-BE49-F238E27FC236}">
                  <a16:creationId xmlns:a16="http://schemas.microsoft.com/office/drawing/2014/main" id="{876B41DA-1101-42ED-B5C7-DE7FF0F18820}"/>
                </a:ext>
              </a:extLst>
            </p:cNvPr>
            <p:cNvSpPr/>
            <p:nvPr/>
          </p:nvSpPr>
          <p:spPr>
            <a:xfrm>
              <a:off x="7388225" y="1876442"/>
              <a:ext cx="11176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1100" b="1" i="1" dirty="0">
                  <a:solidFill>
                    <a:srgbClr val="FF0000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32x32</a:t>
              </a:r>
              <a:r>
                <a:rPr lang="en-GB" sz="1100" i="1" dirty="0">
                  <a:latin typeface="Comic Sans MS" panose="030F0702030302020204" pitchFamily="66" charset="0"/>
                </a:rPr>
                <a:t> </a:t>
              </a:r>
              <a:r>
                <a:rPr lang="en-GB" sz="1100" b="1" i="1" dirty="0">
                  <a:solidFill>
                    <a:srgbClr val="FF0000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pixels</a:t>
              </a:r>
              <a:r>
                <a:rPr lang="en-GB" sz="1100" b="1" i="1" baseline="30000" dirty="0">
                  <a:solidFill>
                    <a:srgbClr val="FF0000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665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3" grpId="1"/>
      <p:bldP spid="144" grpId="0"/>
      <p:bldP spid="144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Autofit/>
          </a:bodyPr>
          <a:lstStyle/>
          <a:p>
            <a:r>
              <a:rPr lang="en-US" sz="3200" dirty="0"/>
              <a:t>Two parts digital image correlation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0" y="6617969"/>
            <a:ext cx="6780628" cy="240031"/>
          </a:xfrm>
        </p:spPr>
        <p:txBody>
          <a:bodyPr>
            <a:normAutofit lnSpcReduction="10000"/>
          </a:bodyPr>
          <a:lstStyle/>
          <a:p>
            <a:pPr lvl="0"/>
            <a:r>
              <a:rPr lang="fr-FR" dirty="0" i="1"/>
              <a:t>Robert Kaczmarek, IRCER-UNILIM, ATHOR Kick-off meeting, February 21, 2018</a:t>
            </a:r>
            <a:endParaRPr lang="en-US" dirty="0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2C39258A-7D7E-48D5-A467-E86A0591EAF7}"/>
              </a:ext>
            </a:extLst>
          </p:cNvPr>
          <p:cNvSpPr/>
          <p:nvPr/>
        </p:nvSpPr>
        <p:spPr>
          <a:xfrm>
            <a:off x="130629" y="6111550"/>
            <a:ext cx="5355771" cy="7018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E19E6292-B757-4816-9FE6-5D334DAE2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6480" y="1389043"/>
            <a:ext cx="1009650" cy="1536700"/>
          </a:xfrm>
          <a:prstGeom prst="rect">
            <a:avLst/>
          </a:prstGeom>
          <a:blipFill dpi="0" rotWithShape="1">
            <a:blip r:embed="rId4" cstate="print">
              <a:alphaModFix amt="50000"/>
            </a:blip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10" name="Rectangle 17">
            <a:extLst>
              <a:ext uri="{FF2B5EF4-FFF2-40B4-BE49-F238E27FC236}">
                <a16:creationId xmlns:a16="http://schemas.microsoft.com/office/drawing/2014/main" id="{76BAD3B0-1EC1-4DB2-A81B-C97435509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357" y="1887518"/>
            <a:ext cx="391278" cy="13964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11" name="Group 18">
            <a:extLst>
              <a:ext uri="{FF2B5EF4-FFF2-40B4-BE49-F238E27FC236}">
                <a16:creationId xmlns:a16="http://schemas.microsoft.com/office/drawing/2014/main" id="{A864E9BE-0545-4224-A8D5-9332D91E9488}"/>
              </a:ext>
            </a:extLst>
          </p:cNvPr>
          <p:cNvGrpSpPr>
            <a:grpSpLocks/>
          </p:cNvGrpSpPr>
          <p:nvPr/>
        </p:nvGrpSpPr>
        <p:grpSpPr bwMode="auto">
          <a:xfrm>
            <a:off x="2110305" y="1514456"/>
            <a:ext cx="765175" cy="1287462"/>
            <a:chOff x="1886" y="1379"/>
            <a:chExt cx="482" cy="811"/>
          </a:xfrm>
        </p:grpSpPr>
        <p:grpSp>
          <p:nvGrpSpPr>
            <p:cNvPr id="12" name="Group 19">
              <a:extLst>
                <a:ext uri="{FF2B5EF4-FFF2-40B4-BE49-F238E27FC236}">
                  <a16:creationId xmlns:a16="http://schemas.microsoft.com/office/drawing/2014/main" id="{EB03F159-0AB4-4434-83EE-33A72AD5C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379"/>
              <a:ext cx="482" cy="69"/>
              <a:chOff x="1886" y="1379"/>
              <a:chExt cx="482" cy="69"/>
            </a:xfrm>
          </p:grpSpPr>
          <p:grpSp>
            <p:nvGrpSpPr>
              <p:cNvPr id="43" name="Group 20">
                <a:extLst>
                  <a:ext uri="{FF2B5EF4-FFF2-40B4-BE49-F238E27FC236}">
                    <a16:creationId xmlns:a16="http://schemas.microsoft.com/office/drawing/2014/main" id="{BF96B38F-4E44-4E1A-B9C0-1915299D5D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50" name="Line 21">
                  <a:extLst>
                    <a:ext uri="{FF2B5EF4-FFF2-40B4-BE49-F238E27FC236}">
                      <a16:creationId xmlns:a16="http://schemas.microsoft.com/office/drawing/2014/main" id="{DC160EDC-F0B0-4838-86C6-6DBBBFEFF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Line 22">
                  <a:extLst>
                    <a:ext uri="{FF2B5EF4-FFF2-40B4-BE49-F238E27FC236}">
                      <a16:creationId xmlns:a16="http://schemas.microsoft.com/office/drawing/2014/main" id="{3F9A3719-41C9-435C-973D-564C61B2BA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4" name="Group 23">
                <a:extLst>
                  <a:ext uri="{FF2B5EF4-FFF2-40B4-BE49-F238E27FC236}">
                    <a16:creationId xmlns:a16="http://schemas.microsoft.com/office/drawing/2014/main" id="{BBBFFEAC-6EB0-4146-90B1-999E713BA0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48" name="Line 24">
                  <a:extLst>
                    <a:ext uri="{FF2B5EF4-FFF2-40B4-BE49-F238E27FC236}">
                      <a16:creationId xmlns:a16="http://schemas.microsoft.com/office/drawing/2014/main" id="{BE5ABBA3-8F22-4EB7-B322-31917860965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9" name="Line 25">
                  <a:extLst>
                    <a:ext uri="{FF2B5EF4-FFF2-40B4-BE49-F238E27FC236}">
                      <a16:creationId xmlns:a16="http://schemas.microsoft.com/office/drawing/2014/main" id="{34C34C3D-C429-4E7A-B5A1-3BB70148AE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5" name="Group 26">
                <a:extLst>
                  <a:ext uri="{FF2B5EF4-FFF2-40B4-BE49-F238E27FC236}">
                    <a16:creationId xmlns:a16="http://schemas.microsoft.com/office/drawing/2014/main" id="{705B4AC8-2407-45E3-B626-FB73DE1147B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46" name="Line 27">
                  <a:extLst>
                    <a:ext uri="{FF2B5EF4-FFF2-40B4-BE49-F238E27FC236}">
                      <a16:creationId xmlns:a16="http://schemas.microsoft.com/office/drawing/2014/main" id="{27C16A47-6CA7-48C9-B1F7-8F09371A52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" name="Line 28">
                  <a:extLst>
                    <a:ext uri="{FF2B5EF4-FFF2-40B4-BE49-F238E27FC236}">
                      <a16:creationId xmlns:a16="http://schemas.microsoft.com/office/drawing/2014/main" id="{BB21A3D6-E5C9-4233-988A-A47CB79310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3" name="Group 29">
              <a:extLst>
                <a:ext uri="{FF2B5EF4-FFF2-40B4-BE49-F238E27FC236}">
                  <a16:creationId xmlns:a16="http://schemas.microsoft.com/office/drawing/2014/main" id="{F68F756B-D7B3-4201-B5A8-14F40463F3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626"/>
              <a:ext cx="482" cy="69"/>
              <a:chOff x="1901" y="1618"/>
              <a:chExt cx="482" cy="69"/>
            </a:xfrm>
          </p:grpSpPr>
          <p:grpSp>
            <p:nvGrpSpPr>
              <p:cNvPr id="34" name="Group 30">
                <a:extLst>
                  <a:ext uri="{FF2B5EF4-FFF2-40B4-BE49-F238E27FC236}">
                    <a16:creationId xmlns:a16="http://schemas.microsoft.com/office/drawing/2014/main" id="{5CDDCB48-709A-41D1-90DD-8559B63DF3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1" y="1619"/>
                <a:ext cx="68" cy="68"/>
                <a:chOff x="1903" y="1376"/>
                <a:chExt cx="68" cy="68"/>
              </a:xfrm>
            </p:grpSpPr>
            <p:sp>
              <p:nvSpPr>
                <p:cNvPr id="41" name="Line 31">
                  <a:extLst>
                    <a:ext uri="{FF2B5EF4-FFF2-40B4-BE49-F238E27FC236}">
                      <a16:creationId xmlns:a16="http://schemas.microsoft.com/office/drawing/2014/main" id="{1C49C9A4-A0F4-4AA3-90CB-F69CE7E5BF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Line 32">
                  <a:extLst>
                    <a:ext uri="{FF2B5EF4-FFF2-40B4-BE49-F238E27FC236}">
                      <a16:creationId xmlns:a16="http://schemas.microsoft.com/office/drawing/2014/main" id="{4E94C15B-6654-43A8-99CB-0D4C2A597B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5" name="Group 33">
                <a:extLst>
                  <a:ext uri="{FF2B5EF4-FFF2-40B4-BE49-F238E27FC236}">
                    <a16:creationId xmlns:a16="http://schemas.microsoft.com/office/drawing/2014/main" id="{7ACEB3E2-68F5-4B1F-BD15-D33A3CC99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8" y="1618"/>
                <a:ext cx="68" cy="68"/>
                <a:chOff x="1903" y="1376"/>
                <a:chExt cx="68" cy="68"/>
              </a:xfrm>
            </p:grpSpPr>
            <p:sp>
              <p:nvSpPr>
                <p:cNvPr id="39" name="Line 34">
                  <a:extLst>
                    <a:ext uri="{FF2B5EF4-FFF2-40B4-BE49-F238E27FC236}">
                      <a16:creationId xmlns:a16="http://schemas.microsoft.com/office/drawing/2014/main" id="{0172AC83-094C-4004-892B-9B10B01B0A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Line 35">
                  <a:extLst>
                    <a:ext uri="{FF2B5EF4-FFF2-40B4-BE49-F238E27FC236}">
                      <a16:creationId xmlns:a16="http://schemas.microsoft.com/office/drawing/2014/main" id="{41E86F16-81FB-4FD9-8F6A-3C1796AD6C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6" name="Group 36">
                <a:extLst>
                  <a:ext uri="{FF2B5EF4-FFF2-40B4-BE49-F238E27FC236}">
                    <a16:creationId xmlns:a16="http://schemas.microsoft.com/office/drawing/2014/main" id="{20CDCD96-7798-4430-A9C6-4D066B97998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5" y="1619"/>
                <a:ext cx="68" cy="68"/>
                <a:chOff x="1903" y="1376"/>
                <a:chExt cx="68" cy="68"/>
              </a:xfrm>
            </p:grpSpPr>
            <p:sp>
              <p:nvSpPr>
                <p:cNvPr id="37" name="Line 37">
                  <a:extLst>
                    <a:ext uri="{FF2B5EF4-FFF2-40B4-BE49-F238E27FC236}">
                      <a16:creationId xmlns:a16="http://schemas.microsoft.com/office/drawing/2014/main" id="{3CF25745-40F7-4E1B-8472-A73500D3DA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Line 38">
                  <a:extLst>
                    <a:ext uri="{FF2B5EF4-FFF2-40B4-BE49-F238E27FC236}">
                      <a16:creationId xmlns:a16="http://schemas.microsoft.com/office/drawing/2014/main" id="{02298474-DEEE-46EE-92F2-5898F5A296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4" name="Group 39">
              <a:extLst>
                <a:ext uri="{FF2B5EF4-FFF2-40B4-BE49-F238E27FC236}">
                  <a16:creationId xmlns:a16="http://schemas.microsoft.com/office/drawing/2014/main" id="{1BF4F699-4AF8-4983-B4BF-848CCA93E2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873"/>
              <a:ext cx="482" cy="69"/>
              <a:chOff x="1886" y="1379"/>
              <a:chExt cx="482" cy="69"/>
            </a:xfrm>
          </p:grpSpPr>
          <p:grpSp>
            <p:nvGrpSpPr>
              <p:cNvPr id="25" name="Group 40">
                <a:extLst>
                  <a:ext uri="{FF2B5EF4-FFF2-40B4-BE49-F238E27FC236}">
                    <a16:creationId xmlns:a16="http://schemas.microsoft.com/office/drawing/2014/main" id="{68728F03-EA8C-489C-BCDE-F6AE8D32DC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32" name="Line 41">
                  <a:extLst>
                    <a:ext uri="{FF2B5EF4-FFF2-40B4-BE49-F238E27FC236}">
                      <a16:creationId xmlns:a16="http://schemas.microsoft.com/office/drawing/2014/main" id="{5ACE4577-3A66-4FBC-AF25-6CF8E974FA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Line 42">
                  <a:extLst>
                    <a:ext uri="{FF2B5EF4-FFF2-40B4-BE49-F238E27FC236}">
                      <a16:creationId xmlns:a16="http://schemas.microsoft.com/office/drawing/2014/main" id="{00C8A4CE-80DC-4C68-86E0-CF8BEEA605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6" name="Group 43">
                <a:extLst>
                  <a:ext uri="{FF2B5EF4-FFF2-40B4-BE49-F238E27FC236}">
                    <a16:creationId xmlns:a16="http://schemas.microsoft.com/office/drawing/2014/main" id="{2A7982EB-A6FE-4CB7-B23E-4C1A9082EB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30" name="Line 44">
                  <a:extLst>
                    <a:ext uri="{FF2B5EF4-FFF2-40B4-BE49-F238E27FC236}">
                      <a16:creationId xmlns:a16="http://schemas.microsoft.com/office/drawing/2014/main" id="{21014817-A720-4826-A122-85FFD3BB3BB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Line 45">
                  <a:extLst>
                    <a:ext uri="{FF2B5EF4-FFF2-40B4-BE49-F238E27FC236}">
                      <a16:creationId xmlns:a16="http://schemas.microsoft.com/office/drawing/2014/main" id="{51C94C92-C8F5-4B2F-8C5B-CF31E28732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7" name="Group 46">
                <a:extLst>
                  <a:ext uri="{FF2B5EF4-FFF2-40B4-BE49-F238E27FC236}">
                    <a16:creationId xmlns:a16="http://schemas.microsoft.com/office/drawing/2014/main" id="{3182FFEF-EBAF-41EA-AAEC-0A5DA50EA1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28" name="Line 47">
                  <a:extLst>
                    <a:ext uri="{FF2B5EF4-FFF2-40B4-BE49-F238E27FC236}">
                      <a16:creationId xmlns:a16="http://schemas.microsoft.com/office/drawing/2014/main" id="{F5875031-A961-4934-B0A5-5E2CB6A98B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Line 48">
                  <a:extLst>
                    <a:ext uri="{FF2B5EF4-FFF2-40B4-BE49-F238E27FC236}">
                      <a16:creationId xmlns:a16="http://schemas.microsoft.com/office/drawing/2014/main" id="{980BFBDC-C8DD-4930-A128-4E6F8C3783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" name="Group 49">
              <a:extLst>
                <a:ext uri="{FF2B5EF4-FFF2-40B4-BE49-F238E27FC236}">
                  <a16:creationId xmlns:a16="http://schemas.microsoft.com/office/drawing/2014/main" id="{DA715FC9-7A22-4151-BAD9-6AEAC1A97E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2121"/>
              <a:ext cx="482" cy="69"/>
              <a:chOff x="1886" y="1379"/>
              <a:chExt cx="482" cy="69"/>
            </a:xfrm>
          </p:grpSpPr>
          <p:grpSp>
            <p:nvGrpSpPr>
              <p:cNvPr id="16" name="Group 50">
                <a:extLst>
                  <a:ext uri="{FF2B5EF4-FFF2-40B4-BE49-F238E27FC236}">
                    <a16:creationId xmlns:a16="http://schemas.microsoft.com/office/drawing/2014/main" id="{E5464DFF-645E-42C2-A32B-917E076818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23" name="Line 51">
                  <a:extLst>
                    <a:ext uri="{FF2B5EF4-FFF2-40B4-BE49-F238E27FC236}">
                      <a16:creationId xmlns:a16="http://schemas.microsoft.com/office/drawing/2014/main" id="{34AF1FE4-9A7B-4147-A092-D1336FB4F3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Line 52">
                  <a:extLst>
                    <a:ext uri="{FF2B5EF4-FFF2-40B4-BE49-F238E27FC236}">
                      <a16:creationId xmlns:a16="http://schemas.microsoft.com/office/drawing/2014/main" id="{CFBA914C-EC21-4720-A39D-C12DA07E5D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7" name="Group 53">
                <a:extLst>
                  <a:ext uri="{FF2B5EF4-FFF2-40B4-BE49-F238E27FC236}">
                    <a16:creationId xmlns:a16="http://schemas.microsoft.com/office/drawing/2014/main" id="{EE025937-4AB7-4CB6-8FEF-1FA46B344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21" name="Line 54">
                  <a:extLst>
                    <a:ext uri="{FF2B5EF4-FFF2-40B4-BE49-F238E27FC236}">
                      <a16:creationId xmlns:a16="http://schemas.microsoft.com/office/drawing/2014/main" id="{28509872-368A-4674-A261-A7F8BD4C10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Line 55">
                  <a:extLst>
                    <a:ext uri="{FF2B5EF4-FFF2-40B4-BE49-F238E27FC236}">
                      <a16:creationId xmlns:a16="http://schemas.microsoft.com/office/drawing/2014/main" id="{6C644C7F-1414-46CD-9C7F-C7EB52CD1D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8" name="Group 56">
                <a:extLst>
                  <a:ext uri="{FF2B5EF4-FFF2-40B4-BE49-F238E27FC236}">
                    <a16:creationId xmlns:a16="http://schemas.microsoft.com/office/drawing/2014/main" id="{6A173324-AC9F-44DC-B064-45D4751B5F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19" name="Line 57">
                  <a:extLst>
                    <a:ext uri="{FF2B5EF4-FFF2-40B4-BE49-F238E27FC236}">
                      <a16:creationId xmlns:a16="http://schemas.microsoft.com/office/drawing/2014/main" id="{03C2FC20-A834-470C-85F6-3013CB75D9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Line 58">
                  <a:extLst>
                    <a:ext uri="{FF2B5EF4-FFF2-40B4-BE49-F238E27FC236}">
                      <a16:creationId xmlns:a16="http://schemas.microsoft.com/office/drawing/2014/main" id="{44482566-195C-4834-91C9-949F706546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2" name="Group 103">
            <a:extLst>
              <a:ext uri="{FF2B5EF4-FFF2-40B4-BE49-F238E27FC236}">
                <a16:creationId xmlns:a16="http://schemas.microsoft.com/office/drawing/2014/main" id="{D89B545A-97D7-490B-84E9-F01D6AF6483D}"/>
              </a:ext>
            </a:extLst>
          </p:cNvPr>
          <p:cNvGrpSpPr>
            <a:grpSpLocks/>
          </p:cNvGrpSpPr>
          <p:nvPr/>
        </p:nvGrpSpPr>
        <p:grpSpPr bwMode="auto">
          <a:xfrm>
            <a:off x="1892818" y="2547125"/>
            <a:ext cx="458788" cy="460375"/>
            <a:chOff x="1676" y="2207"/>
            <a:chExt cx="289" cy="290"/>
          </a:xfrm>
        </p:grpSpPr>
        <p:sp>
          <p:nvSpPr>
            <p:cNvPr id="53" name="Line 104">
              <a:extLst>
                <a:ext uri="{FF2B5EF4-FFF2-40B4-BE49-F238E27FC236}">
                  <a16:creationId xmlns:a16="http://schemas.microsoft.com/office/drawing/2014/main" id="{8F7CF797-60B6-417D-8FCC-E1C2BD423F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6" y="2207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54" name="Line 105">
              <a:extLst>
                <a:ext uri="{FF2B5EF4-FFF2-40B4-BE49-F238E27FC236}">
                  <a16:creationId xmlns:a16="http://schemas.microsoft.com/office/drawing/2014/main" id="{D24ECF6B-F429-4DC6-9228-83195951648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820" y="2352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55" name="Line 106">
            <a:extLst>
              <a:ext uri="{FF2B5EF4-FFF2-40B4-BE49-F238E27FC236}">
                <a16:creationId xmlns:a16="http://schemas.microsoft.com/office/drawing/2014/main" id="{C8F6D3CB-3C80-43C9-927C-A140ED40D8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61517" y="1958958"/>
            <a:ext cx="626613" cy="2970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6" name="Text Box 117">
            <a:extLst>
              <a:ext uri="{FF2B5EF4-FFF2-40B4-BE49-F238E27FC236}">
                <a16:creationId xmlns:a16="http://schemas.microsoft.com/office/drawing/2014/main" id="{78C17D7B-5D61-4145-9C47-A36C2B544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741" y="1193215"/>
            <a:ext cx="153168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altLang="fr-FR" sz="2000" b="1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D</a:t>
            </a:r>
          </a:p>
        </p:txBody>
      </p:sp>
      <p:sp>
        <p:nvSpPr>
          <p:cNvPr id="57" name="Line 118">
            <a:extLst>
              <a:ext uri="{FF2B5EF4-FFF2-40B4-BE49-F238E27FC236}">
                <a16:creationId xmlns:a16="http://schemas.microsoft.com/office/drawing/2014/main" id="{D61A0030-0200-4D1D-8331-09ED828C65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4177" y="1563669"/>
            <a:ext cx="625263" cy="316812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58" name="ZoneTexte 467">
            <a:extLst>
              <a:ext uri="{FF2B5EF4-FFF2-40B4-BE49-F238E27FC236}">
                <a16:creationId xmlns:a16="http://schemas.microsoft.com/office/drawing/2014/main" id="{71CC31A2-7D3A-4159-8BB9-C4FC6724F2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089" y="876321"/>
            <a:ext cx="20542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800" b="1" dirty="0" i="1">
                <a:solidFill>
                  <a:schemeClr val="tx1"/>
                </a:solidFill>
                <a:latin typeface="+mn-lt"/>
                <a:cs typeface="+mn-cs"/>
              </a:rPr>
              <a:t>Initial state (f)</a:t>
            </a:r>
          </a:p>
        </p:txBody>
      </p:sp>
      <p:sp>
        <p:nvSpPr>
          <p:cNvPr id="59" name="Text Box 108">
            <a:extLst>
              <a:ext uri="{FF2B5EF4-FFF2-40B4-BE49-F238E27FC236}">
                <a16:creationId xmlns:a16="http://schemas.microsoft.com/office/drawing/2014/main" id="{7FC896C5-A97A-44E2-A505-9A21AAE028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22" y="2067429"/>
            <a:ext cx="188207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algn="ctr">
              <a:spcBef>
                <a:spcPct val="50000"/>
              </a:spcBef>
              <a:defRPr sz="1400">
                <a:latin typeface="Comic Sans MS" pitchFamily="66" charset="0"/>
              </a:defRPr>
            </a:lvl1pPr>
          </a:lstStyle>
          <a:p>
            <a:pPr/>
            <a:r>
              <a:rPr lang="en-GB" altLang="fr-FR" dirty="0" i="1">
                <a:solidFill>
                  <a:schemeClr val="tx1"/>
                </a:solidFill>
                <a:latin typeface="Calibri Light" panose="020F0302020204030204" pitchFamily="34" charset="0"/>
              </a:rPr>
              <a:t>Initial positions of each pixel within the subset</a:t>
            </a:r>
          </a:p>
        </p:txBody>
      </p:sp>
      <p:grpSp>
        <p:nvGrpSpPr>
          <p:cNvPr id="60" name="Groupe 469">
            <a:extLst>
              <a:ext uri="{FF2B5EF4-FFF2-40B4-BE49-F238E27FC236}">
                <a16:creationId xmlns:a16="http://schemas.microsoft.com/office/drawing/2014/main" id="{7EA474B7-89B0-4C7C-9BCC-1966B11F09A9}"/>
              </a:ext>
            </a:extLst>
          </p:cNvPr>
          <p:cNvGrpSpPr/>
          <p:nvPr/>
        </p:nvGrpSpPr>
        <p:grpSpPr>
          <a:xfrm>
            <a:off x="3565593" y="2021644"/>
            <a:ext cx="5517583" cy="1236747"/>
            <a:chOff x="3861429" y="2702115"/>
            <a:chExt cx="5517583" cy="1236747"/>
          </a:xfrm>
        </p:grpSpPr>
        <p:sp>
          <p:nvSpPr>
            <p:cNvPr id="61" name="Text Box 109">
              <a:extLst>
                <a:ext uri="{FF2B5EF4-FFF2-40B4-BE49-F238E27FC236}">
                  <a16:creationId xmlns:a16="http://schemas.microsoft.com/office/drawing/2014/main" id="{4BD61B8D-453E-4477-8713-45D99DC0DD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1429" y="3044341"/>
              <a:ext cx="1260475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20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altLang="fr-FR" sz="2000" b="1" dirty="0">
                  <a:solidFill>
                    <a:srgbClr val="0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2000" b="1" u="sng" dirty="0">
                  <a:solidFill>
                    <a:srgbClr val="000000"/>
                  </a:solidFill>
                  <a:latin typeface="Symbol" pitchFamily="18" charset="2"/>
                </a:rPr>
                <a:t>f</a:t>
              </a:r>
              <a:r>
                <a:rPr lang="en-GB" altLang="fr-FR" sz="2000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r>
                <a:rPr lang="en-GB" altLang="fr-FR" sz="20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  <a:r>
                <a:rPr lang="en-GB" altLang="fr-FR" sz="2000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</a:p>
          </p:txBody>
        </p:sp>
        <p:grpSp>
          <p:nvGrpSpPr>
            <p:cNvPr id="62" name="Groupe 471">
              <a:extLst>
                <a:ext uri="{FF2B5EF4-FFF2-40B4-BE49-F238E27FC236}">
                  <a16:creationId xmlns:a16="http://schemas.microsoft.com/office/drawing/2014/main" id="{CDCA6849-A572-4250-85A9-1D66539E7D16}"/>
                </a:ext>
              </a:extLst>
            </p:cNvPr>
            <p:cNvGrpSpPr/>
            <p:nvPr/>
          </p:nvGrpSpPr>
          <p:grpSpPr>
            <a:xfrm>
              <a:off x="6509522" y="2702115"/>
              <a:ext cx="2869490" cy="1236747"/>
              <a:chOff x="6509522" y="2702115"/>
              <a:chExt cx="2869490" cy="1236747"/>
            </a:xfrm>
          </p:grpSpPr>
          <p:sp>
            <p:nvSpPr>
              <p:cNvPr id="63" name="Line 107">
                <a:extLst>
                  <a:ext uri="{FF2B5EF4-FFF2-40B4-BE49-F238E27FC236}">
                    <a16:creationId xmlns:a16="http://schemas.microsoft.com/office/drawing/2014/main" id="{20D3B583-DC14-4BDC-9BDB-078F56ADBC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5391" y="2702115"/>
                <a:ext cx="513847" cy="318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4" name="Text Box 108">
                <a:extLst>
                  <a:ext uri="{FF2B5EF4-FFF2-40B4-BE49-F238E27FC236}">
                    <a16:creationId xmlns:a16="http://schemas.microsoft.com/office/drawing/2014/main" id="{1C07F037-939D-4CBD-9E00-663674604C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09522" y="3538752"/>
                <a:ext cx="2869490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fr-FR" sz="20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GB" altLang="fr-FR" sz="2000" b="1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= </a:t>
                </a:r>
                <a:r>
                  <a:rPr lang="en-GB" altLang="fr-FR" sz="2000" b="1" u="sng" dirty="0">
                    <a:solidFill>
                      <a:srgbClr val="00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2000" b="1" baseline="-25000" dirty="0">
                    <a:solidFill>
                      <a:srgbClr val="000000"/>
                    </a:solidFill>
                    <a:latin typeface="Symbol" pitchFamily="18" charset="2"/>
                  </a:rPr>
                  <a:t>1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r>
                  <a:rPr lang="en-GB" altLang="fr-FR" sz="20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GB" altLang="fr-FR" sz="2000" b="1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1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) and </a:t>
                </a:r>
                <a:r>
                  <a:rPr lang="en-GB" altLang="fr-FR" sz="20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GB" altLang="fr-FR" sz="2000" b="1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= </a:t>
                </a:r>
                <a:r>
                  <a:rPr lang="en-GB" altLang="fr-FR" sz="2000" b="1" u="sng" dirty="0">
                    <a:solidFill>
                      <a:srgbClr val="00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2000" b="1" baseline="-25000" dirty="0">
                    <a:solidFill>
                      <a:srgbClr val="000000"/>
                    </a:solidFill>
                    <a:latin typeface="Symbol" pitchFamily="18" charset="2"/>
                  </a:rPr>
                  <a:t>2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(</a:t>
                </a:r>
                <a:r>
                  <a:rPr lang="en-GB" altLang="fr-FR" sz="2000" b="1" i="1" u="sng" dirty="0">
                    <a:solidFill>
                      <a:srgbClr val="000000"/>
                    </a:solidFill>
                    <a:latin typeface="Times New Roman" pitchFamily="18" charset="0"/>
                  </a:rPr>
                  <a:t>X</a:t>
                </a:r>
                <a:r>
                  <a:rPr lang="en-GB" altLang="fr-FR" sz="2000" b="1" i="1" baseline="-25000" dirty="0">
                    <a:solidFill>
                      <a:srgbClr val="000000"/>
                    </a:solidFill>
                    <a:latin typeface="Times New Roman" pitchFamily="18" charset="0"/>
                  </a:rPr>
                  <a:t>2</a:t>
                </a:r>
                <a:r>
                  <a:rPr lang="en-GB" altLang="fr-FR" sz="2000" b="1" dirty="0">
                    <a:solidFill>
                      <a:srgbClr val="000000"/>
                    </a:solidFill>
                    <a:latin typeface="Times New Roman" pitchFamily="18" charset="0"/>
                  </a:rPr>
                  <a:t>) </a:t>
                </a:r>
              </a:p>
            </p:txBody>
          </p:sp>
          <p:sp>
            <p:nvSpPr>
              <p:cNvPr id="65" name="Text Box 108">
                <a:extLst>
                  <a:ext uri="{FF2B5EF4-FFF2-40B4-BE49-F238E27FC236}">
                    <a16:creationId xmlns:a16="http://schemas.microsoft.com/office/drawing/2014/main" id="{9FE034A9-7FA1-42D5-83E3-8335AC43CE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11972" y="2913705"/>
                <a:ext cx="1898915" cy="7386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 algn="ctr">
                  <a:spcBef>
                    <a:spcPct val="50000"/>
                  </a:spcBef>
                  <a:defRPr sz="1400">
                    <a:latin typeface="Comic Sans MS" pitchFamily="66" charset="0"/>
                  </a:defRPr>
                </a:lvl1pPr>
              </a:lstStyle>
              <a:p>
                <a:r>
                  <a:rPr lang="en-GB" altLang="fr-FR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Deformed positions of each pixel within the 2 subsets</a:t>
                </a:r>
              </a:p>
            </p:txBody>
          </p:sp>
        </p:grpSp>
      </p:grpSp>
      <p:sp>
        <p:nvSpPr>
          <p:cNvPr id="66" name="Text Box 108">
            <a:extLst>
              <a:ext uri="{FF2B5EF4-FFF2-40B4-BE49-F238E27FC236}">
                <a16:creationId xmlns:a16="http://schemas.microsoft.com/office/drawing/2014/main" id="{B2A445D2-3821-4D59-BC6A-2B6D819B4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5783" y="2613558"/>
            <a:ext cx="3412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fr-FR" b="1" i="1" u="sng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grpSp>
        <p:nvGrpSpPr>
          <p:cNvPr id="67" name="Groupe 476">
            <a:extLst>
              <a:ext uri="{FF2B5EF4-FFF2-40B4-BE49-F238E27FC236}">
                <a16:creationId xmlns:a16="http://schemas.microsoft.com/office/drawing/2014/main" id="{16BC59AE-C923-4659-BD0D-478BDC36AA2E}"/>
              </a:ext>
            </a:extLst>
          </p:cNvPr>
          <p:cNvGrpSpPr/>
          <p:nvPr/>
        </p:nvGrpSpPr>
        <p:grpSpPr>
          <a:xfrm>
            <a:off x="3132272" y="1289559"/>
            <a:ext cx="2327657" cy="955252"/>
            <a:chOff x="3428108" y="1970030"/>
            <a:chExt cx="2327657" cy="955252"/>
          </a:xfrm>
        </p:grpSpPr>
        <p:sp>
          <p:nvSpPr>
            <p:cNvPr id="68" name="Line 110">
              <a:extLst>
                <a:ext uri="{FF2B5EF4-FFF2-40B4-BE49-F238E27FC236}">
                  <a16:creationId xmlns:a16="http://schemas.microsoft.com/office/drawing/2014/main" id="{2ABC311B-309F-4BFC-9086-63E8001298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8108" y="2853711"/>
              <a:ext cx="2327657" cy="71571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69" name="Text Box 111">
              <a:extLst>
                <a:ext uri="{FF2B5EF4-FFF2-40B4-BE49-F238E27FC236}">
                  <a16:creationId xmlns:a16="http://schemas.microsoft.com/office/drawing/2014/main" id="{536AA91F-D93D-4997-A040-863EFE84A2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966" y="2370107"/>
              <a:ext cx="1150938" cy="369332"/>
            </a:xfrm>
            <a:prstGeom prst="rect">
              <a:avLst/>
            </a:prstGeom>
            <a:noFill/>
            <a:ln w="25400">
              <a:solidFill>
                <a:srgbClr val="C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U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- </a:t>
              </a:r>
              <a:r>
                <a:rPr lang="en-GB" altLang="fr-FR" sz="18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800" b="1" i="1" dirty="0">
                  <a:solidFill>
                    <a:srgbClr val="C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70" name="Text Box 116">
              <a:extLst>
                <a:ext uri="{FF2B5EF4-FFF2-40B4-BE49-F238E27FC236}">
                  <a16:creationId xmlns:a16="http://schemas.microsoft.com/office/drawing/2014/main" id="{EB1678E4-C55E-499A-89A9-3E4CE3AF6F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3392" y="1970030"/>
              <a:ext cx="2027542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8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Displacements ?</a:t>
              </a:r>
              <a:endParaRPr lang="en-GB" altLang="fr-FR" sz="18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1" name="Groupe 480">
            <a:extLst>
              <a:ext uri="{FF2B5EF4-FFF2-40B4-BE49-F238E27FC236}">
                <a16:creationId xmlns:a16="http://schemas.microsoft.com/office/drawing/2014/main" id="{2B2CDF9C-ED9D-4355-9AED-36978A4D4A40}"/>
              </a:ext>
            </a:extLst>
          </p:cNvPr>
          <p:cNvGrpSpPr/>
          <p:nvPr/>
        </p:nvGrpSpPr>
        <p:grpSpPr>
          <a:xfrm>
            <a:off x="1704501" y="2878142"/>
            <a:ext cx="5009985" cy="729883"/>
            <a:chOff x="-108644" y="4635753"/>
            <a:chExt cx="5009985" cy="729883"/>
          </a:xfrm>
        </p:grpSpPr>
        <p:sp>
          <p:nvSpPr>
            <p:cNvPr id="72" name="Text Box 8">
              <a:extLst>
                <a:ext uri="{FF2B5EF4-FFF2-40B4-BE49-F238E27FC236}">
                  <a16:creationId xmlns:a16="http://schemas.microsoft.com/office/drawing/2014/main" id="{A642680D-4B69-48F9-8811-71A8BBFFA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08644" y="4635753"/>
              <a:ext cx="5009985" cy="3079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400" i="1" dirty="0">
                  <a:solidFill>
                    <a:srgbClr val="000000"/>
                  </a:solidFill>
                  <a:latin typeface="Comic Sans MS" pitchFamily="66" charset="0"/>
                </a:rPr>
                <a:t>Locally treated in 2  parts</a:t>
              </a:r>
            </a:p>
          </p:txBody>
        </p:sp>
        <p:graphicFrame>
          <p:nvGraphicFramePr>
            <p:cNvPr id="73" name="Object 7">
              <a:extLst>
                <a:ext uri="{FF2B5EF4-FFF2-40B4-BE49-F238E27FC236}">
                  <a16:creationId xmlns:a16="http://schemas.microsoft.com/office/drawing/2014/main" id="{40AAEFA3-60D5-44A7-9D3A-AC38CA65DF64}"/>
                </a:ext>
              </a:extLst>
            </p:cNvPr>
            <p:cNvGraphicFramePr>
              <a:graphicFrameLocks noChangeAspect="1"/>
            </p:cNvGraphicFramePr>
            <p:nvPr>
              <p:extLst/>
            </p:nvPr>
          </p:nvGraphicFramePr>
          <p:xfrm>
            <a:off x="919163" y="4954473"/>
            <a:ext cx="3035300" cy="411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17" name="Équation" r:id="rId5" imgW="1498320" imgH="253800" progId="Equation.3">
                    <p:embed/>
                  </p:oleObj>
                </mc:Choice>
                <mc:Fallback>
                  <p:oleObj name="Équation" r:id="rId5" imgW="1498320" imgH="253800" progId="Equation.3">
                    <p:embed/>
                    <p:pic>
                      <p:nvPicPr>
                        <p:cNvPr id="0" name="Picture 4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9163" y="4954473"/>
                          <a:ext cx="3035300" cy="4111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4" name="Rectangle 483">
            <a:extLst>
              <a:ext uri="{FF2B5EF4-FFF2-40B4-BE49-F238E27FC236}">
                <a16:creationId xmlns:a16="http://schemas.microsoft.com/office/drawing/2014/main" id="{2767767C-FCFC-4511-B5CF-EDE574D0F538}"/>
              </a:ext>
            </a:extLst>
          </p:cNvPr>
          <p:cNvSpPr/>
          <p:nvPr/>
        </p:nvSpPr>
        <p:spPr>
          <a:xfrm>
            <a:off x="301648" y="1480224"/>
            <a:ext cx="12698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sz="14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64x8</a:t>
            </a:r>
            <a:r>
              <a:rPr lang="en-GB" sz="1400" i="1" dirty="0">
                <a:latin typeface="Comic Sans MS" panose="030F0702030302020204" pitchFamily="66" charset="0"/>
              </a:rPr>
              <a:t> </a:t>
            </a:r>
            <a:r>
              <a:rPr lang="en-GB" sz="14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400" b="1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5" name="Line 21">
            <a:extLst>
              <a:ext uri="{FF2B5EF4-FFF2-40B4-BE49-F238E27FC236}">
                <a16:creationId xmlns:a16="http://schemas.microsoft.com/office/drawing/2014/main" id="{CEE1BC7E-FFE4-4BBA-8239-76856E3F7DE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2852" y="170600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6" name="Line 22">
            <a:extLst>
              <a:ext uri="{FF2B5EF4-FFF2-40B4-BE49-F238E27FC236}">
                <a16:creationId xmlns:a16="http://schemas.microsoft.com/office/drawing/2014/main" id="{5EAF14E1-4659-49D8-8602-CD9F22F0E478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8877" y="175997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7" name="Line 24">
            <a:extLst>
              <a:ext uri="{FF2B5EF4-FFF2-40B4-BE49-F238E27FC236}">
                <a16:creationId xmlns:a16="http://schemas.microsoft.com/office/drawing/2014/main" id="{D5CE61BB-558B-446C-9EC6-56B5FE22F8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1465" y="1704414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8" name="Line 25">
            <a:extLst>
              <a:ext uri="{FF2B5EF4-FFF2-40B4-BE49-F238E27FC236}">
                <a16:creationId xmlns:a16="http://schemas.microsoft.com/office/drawing/2014/main" id="{B2328A66-E296-4BE8-B622-85EF4BB3E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7490" y="1758389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9" name="Line 27">
            <a:extLst>
              <a:ext uri="{FF2B5EF4-FFF2-40B4-BE49-F238E27FC236}">
                <a16:creationId xmlns:a16="http://schemas.microsoft.com/office/drawing/2014/main" id="{3DAEBB49-65E4-4E10-BCD6-305FBD778AA2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077" y="170600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0" name="Line 28">
            <a:extLst>
              <a:ext uri="{FF2B5EF4-FFF2-40B4-BE49-F238E27FC236}">
                <a16:creationId xmlns:a16="http://schemas.microsoft.com/office/drawing/2014/main" id="{020F1025-FC3B-4C13-A2F9-A7E28E4E7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6102" y="175997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1" name="Line 21">
            <a:extLst>
              <a:ext uri="{FF2B5EF4-FFF2-40B4-BE49-F238E27FC236}">
                <a16:creationId xmlns:a16="http://schemas.microsoft.com/office/drawing/2014/main" id="{E84219E5-EE9D-448D-8155-58F7E2B64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8567" y="2107228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2" name="Line 22">
            <a:extLst>
              <a:ext uri="{FF2B5EF4-FFF2-40B4-BE49-F238E27FC236}">
                <a16:creationId xmlns:a16="http://schemas.microsoft.com/office/drawing/2014/main" id="{ED79FF95-A6BA-4C55-AC9A-138E389207B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14592" y="2161203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3" name="Line 24">
            <a:extLst>
              <a:ext uri="{FF2B5EF4-FFF2-40B4-BE49-F238E27FC236}">
                <a16:creationId xmlns:a16="http://schemas.microsoft.com/office/drawing/2014/main" id="{8DAE842C-63DE-4411-B6B2-9F280ABF1C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7180" y="210564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4" name="Line 25">
            <a:extLst>
              <a:ext uri="{FF2B5EF4-FFF2-40B4-BE49-F238E27FC236}">
                <a16:creationId xmlns:a16="http://schemas.microsoft.com/office/drawing/2014/main" id="{A7F1E3FB-FB85-46C2-B13E-149405DFB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3205" y="215961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5" name="Line 27">
            <a:extLst>
              <a:ext uri="{FF2B5EF4-FFF2-40B4-BE49-F238E27FC236}">
                <a16:creationId xmlns:a16="http://schemas.microsoft.com/office/drawing/2014/main" id="{D10D1881-1CAD-499E-81DF-289A977D08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5792" y="2107228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6" name="Line 28">
            <a:extLst>
              <a:ext uri="{FF2B5EF4-FFF2-40B4-BE49-F238E27FC236}">
                <a16:creationId xmlns:a16="http://schemas.microsoft.com/office/drawing/2014/main" id="{B9E5CEDD-5022-4772-82B3-AF3401D19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1817" y="2161203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7" name="Line 21">
            <a:extLst>
              <a:ext uri="{FF2B5EF4-FFF2-40B4-BE49-F238E27FC236}">
                <a16:creationId xmlns:a16="http://schemas.microsoft.com/office/drawing/2014/main" id="{B144340E-8AFB-4C07-A1DE-CB13E19D3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3613" y="250754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8" name="Line 22">
            <a:extLst>
              <a:ext uri="{FF2B5EF4-FFF2-40B4-BE49-F238E27FC236}">
                <a16:creationId xmlns:a16="http://schemas.microsoft.com/office/drawing/2014/main" id="{9E84D213-D9FE-4EA8-8015-086B87C0E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9638" y="256151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89" name="Line 24">
            <a:extLst>
              <a:ext uri="{FF2B5EF4-FFF2-40B4-BE49-F238E27FC236}">
                <a16:creationId xmlns:a16="http://schemas.microsoft.com/office/drawing/2014/main" id="{38285555-A9D9-432A-806B-E05063DD98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92226" y="2505954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0" name="Line 25">
            <a:extLst>
              <a:ext uri="{FF2B5EF4-FFF2-40B4-BE49-F238E27FC236}">
                <a16:creationId xmlns:a16="http://schemas.microsoft.com/office/drawing/2014/main" id="{086C5B2A-0531-480C-84E9-36CEED2EDD6C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251" y="2559929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1" name="Line 27">
            <a:extLst>
              <a:ext uri="{FF2B5EF4-FFF2-40B4-BE49-F238E27FC236}">
                <a16:creationId xmlns:a16="http://schemas.microsoft.com/office/drawing/2014/main" id="{99E20A49-FCE8-4EF5-A20D-3A53CBBBA65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20838" y="2507541"/>
            <a:ext cx="0" cy="1079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92" name="Line 28">
            <a:extLst>
              <a:ext uri="{FF2B5EF4-FFF2-40B4-BE49-F238E27FC236}">
                <a16:creationId xmlns:a16="http://schemas.microsoft.com/office/drawing/2014/main" id="{7B19C2F2-7DDA-46CF-9773-8CD9184574F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66863" y="2561516"/>
            <a:ext cx="107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dirty="0">
              <a:solidFill>
                <a:srgbClr val="000000"/>
              </a:solidFill>
            </a:endParaRPr>
          </a:p>
        </p:txBody>
      </p:sp>
      <p:grpSp>
        <p:nvGrpSpPr>
          <p:cNvPr id="93" name="Groupe 502">
            <a:extLst>
              <a:ext uri="{FF2B5EF4-FFF2-40B4-BE49-F238E27FC236}">
                <a16:creationId xmlns:a16="http://schemas.microsoft.com/office/drawing/2014/main" id="{2384FBCD-ABE4-4BD2-A15B-25C2080D0C29}"/>
              </a:ext>
            </a:extLst>
          </p:cNvPr>
          <p:cNvGrpSpPr/>
          <p:nvPr/>
        </p:nvGrpSpPr>
        <p:grpSpPr>
          <a:xfrm>
            <a:off x="4414999" y="826721"/>
            <a:ext cx="4830230" cy="2194495"/>
            <a:chOff x="4653685" y="1726267"/>
            <a:chExt cx="4830230" cy="2194495"/>
          </a:xfrm>
        </p:grpSpPr>
        <p:grpSp>
          <p:nvGrpSpPr>
            <p:cNvPr id="94" name="Groupe 503">
              <a:extLst>
                <a:ext uri="{FF2B5EF4-FFF2-40B4-BE49-F238E27FC236}">
                  <a16:creationId xmlns:a16="http://schemas.microsoft.com/office/drawing/2014/main" id="{B28884A4-FE84-4F4D-BB86-757DBEC528B1}"/>
                </a:ext>
              </a:extLst>
            </p:cNvPr>
            <p:cNvGrpSpPr/>
            <p:nvPr/>
          </p:nvGrpSpPr>
          <p:grpSpPr>
            <a:xfrm>
              <a:off x="4653685" y="1726267"/>
              <a:ext cx="4830230" cy="2194495"/>
              <a:chOff x="4653685" y="1726267"/>
              <a:chExt cx="4830230" cy="2194495"/>
            </a:xfrm>
          </p:grpSpPr>
          <p:sp>
            <p:nvSpPr>
              <p:cNvPr id="114" name="Freeform 16">
                <a:extLst>
                  <a:ext uri="{FF2B5EF4-FFF2-40B4-BE49-F238E27FC236}">
                    <a16:creationId xmlns:a16="http://schemas.microsoft.com/office/drawing/2014/main" id="{BC3A27AE-7E8A-4B1E-9E41-9781EFE2D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8941" y="2145714"/>
                <a:ext cx="1346200" cy="1739900"/>
              </a:xfrm>
              <a:custGeom>
                <a:avLst/>
                <a:gdLst>
                  <a:gd name="T0" fmla="*/ 172 w 848"/>
                  <a:gd name="T1" fmla="*/ 84 h 1096"/>
                  <a:gd name="T2" fmla="*/ 848 w 848"/>
                  <a:gd name="T3" fmla="*/ 0 h 1096"/>
                  <a:gd name="T4" fmla="*/ 680 w 848"/>
                  <a:gd name="T5" fmla="*/ 1012 h 1096"/>
                  <a:gd name="T6" fmla="*/ 0 w 848"/>
                  <a:gd name="T7" fmla="*/ 1096 h 1096"/>
                  <a:gd name="T8" fmla="*/ 172 w 848"/>
                  <a:gd name="T9" fmla="*/ 84 h 10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8" h="1096">
                    <a:moveTo>
                      <a:pt x="172" y="84"/>
                    </a:moveTo>
                    <a:lnTo>
                      <a:pt x="848" y="0"/>
                    </a:lnTo>
                    <a:lnTo>
                      <a:pt x="680" y="1012"/>
                    </a:lnTo>
                    <a:lnTo>
                      <a:pt x="0" y="1096"/>
                    </a:lnTo>
                    <a:lnTo>
                      <a:pt x="172" y="84"/>
                    </a:lnTo>
                    <a:close/>
                  </a:path>
                </a:pathLst>
              </a:custGeom>
              <a:blipFill dpi="0" rotWithShape="1">
                <a:blip r:embed="rId4" cstate="print">
                  <a:alphaModFix amt="50000"/>
                </a:blip>
                <a:srcRect/>
                <a:tile tx="0" ty="0" sx="100000" sy="100000" flip="none" algn="tl"/>
              </a:blip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15" name="Group 59">
                <a:extLst>
                  <a:ext uri="{FF2B5EF4-FFF2-40B4-BE49-F238E27FC236}">
                    <a16:creationId xmlns:a16="http://schemas.microsoft.com/office/drawing/2014/main" id="{3205E4CB-1C6E-4006-8F24-D70E3E2C8B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954204" y="2347327"/>
                <a:ext cx="955675" cy="1360487"/>
                <a:chOff x="4091" y="1292"/>
                <a:chExt cx="602" cy="857"/>
              </a:xfrm>
            </p:grpSpPr>
            <p:grpSp>
              <p:nvGrpSpPr>
                <p:cNvPr id="129" name="Group 60">
                  <a:extLst>
                    <a:ext uri="{FF2B5EF4-FFF2-40B4-BE49-F238E27FC236}">
                      <a16:creationId xmlns:a16="http://schemas.microsoft.com/office/drawing/2014/main" id="{C90461A4-41D7-40A9-BD26-DF77A5EEB1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17" y="1340"/>
                  <a:ext cx="68" cy="68"/>
                  <a:chOff x="1903" y="1376"/>
                  <a:chExt cx="68" cy="68"/>
                </a:xfrm>
              </p:grpSpPr>
              <p:sp>
                <p:nvSpPr>
                  <p:cNvPr id="160" name="Line 61">
                    <a:extLst>
                      <a:ext uri="{FF2B5EF4-FFF2-40B4-BE49-F238E27FC236}">
                        <a16:creationId xmlns:a16="http://schemas.microsoft.com/office/drawing/2014/main" id="{21D81364-EE38-49F4-A99E-92A41B6E968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61" name="Line 62">
                    <a:extLst>
                      <a:ext uri="{FF2B5EF4-FFF2-40B4-BE49-F238E27FC236}">
                        <a16:creationId xmlns:a16="http://schemas.microsoft.com/office/drawing/2014/main" id="{F86DEB78-8DD7-497C-8E7D-E0A52FC921B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0" name="Group 63">
                  <a:extLst>
                    <a:ext uri="{FF2B5EF4-FFF2-40B4-BE49-F238E27FC236}">
                      <a16:creationId xmlns:a16="http://schemas.microsoft.com/office/drawing/2014/main" id="{AD373A1F-EE1D-41AC-A412-77C74623A80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21" y="1315"/>
                  <a:ext cx="68" cy="68"/>
                  <a:chOff x="1903" y="1376"/>
                  <a:chExt cx="68" cy="68"/>
                </a:xfrm>
              </p:grpSpPr>
              <p:sp>
                <p:nvSpPr>
                  <p:cNvPr id="158" name="Line 64">
                    <a:extLst>
                      <a:ext uri="{FF2B5EF4-FFF2-40B4-BE49-F238E27FC236}">
                        <a16:creationId xmlns:a16="http://schemas.microsoft.com/office/drawing/2014/main" id="{BF443017-61B3-4021-A7F8-667F73F7572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9" name="Line 65">
                    <a:extLst>
                      <a:ext uri="{FF2B5EF4-FFF2-40B4-BE49-F238E27FC236}">
                        <a16:creationId xmlns:a16="http://schemas.microsoft.com/office/drawing/2014/main" id="{17C288AF-9087-4283-8CE3-355F34FA723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1" name="Group 66">
                  <a:extLst>
                    <a:ext uri="{FF2B5EF4-FFF2-40B4-BE49-F238E27FC236}">
                      <a16:creationId xmlns:a16="http://schemas.microsoft.com/office/drawing/2014/main" id="{949CEE7D-269C-4FEE-A2DD-99F3F805F90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25" y="1292"/>
                  <a:ext cx="68" cy="68"/>
                  <a:chOff x="1903" y="1376"/>
                  <a:chExt cx="68" cy="68"/>
                </a:xfrm>
              </p:grpSpPr>
              <p:sp>
                <p:nvSpPr>
                  <p:cNvPr id="156" name="Line 67">
                    <a:extLst>
                      <a:ext uri="{FF2B5EF4-FFF2-40B4-BE49-F238E27FC236}">
                        <a16:creationId xmlns:a16="http://schemas.microsoft.com/office/drawing/2014/main" id="{67F35C14-981D-42DC-871D-1DD9E305C54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7" name="Line 68">
                    <a:extLst>
                      <a:ext uri="{FF2B5EF4-FFF2-40B4-BE49-F238E27FC236}">
                        <a16:creationId xmlns:a16="http://schemas.microsoft.com/office/drawing/2014/main" id="{A0009CF2-6F31-4CBD-AE0D-D3A4F1F4112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2" name="Group 69">
                  <a:extLst>
                    <a:ext uri="{FF2B5EF4-FFF2-40B4-BE49-F238E27FC236}">
                      <a16:creationId xmlns:a16="http://schemas.microsoft.com/office/drawing/2014/main" id="{39581E8B-66B8-4EBE-B42D-956029A3016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74" y="1587"/>
                  <a:ext cx="68" cy="68"/>
                  <a:chOff x="1903" y="1376"/>
                  <a:chExt cx="68" cy="68"/>
                </a:xfrm>
              </p:grpSpPr>
              <p:sp>
                <p:nvSpPr>
                  <p:cNvPr id="154" name="Line 70">
                    <a:extLst>
                      <a:ext uri="{FF2B5EF4-FFF2-40B4-BE49-F238E27FC236}">
                        <a16:creationId xmlns:a16="http://schemas.microsoft.com/office/drawing/2014/main" id="{10645574-0B0B-4DE2-BC83-3C56A510F7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5" name="Line 71">
                    <a:extLst>
                      <a:ext uri="{FF2B5EF4-FFF2-40B4-BE49-F238E27FC236}">
                        <a16:creationId xmlns:a16="http://schemas.microsoft.com/office/drawing/2014/main" id="{B027A2E0-6496-4161-BED8-B64A47CB6A6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3" name="Group 75">
                  <a:extLst>
                    <a:ext uri="{FF2B5EF4-FFF2-40B4-BE49-F238E27FC236}">
                      <a16:creationId xmlns:a16="http://schemas.microsoft.com/office/drawing/2014/main" id="{975A9CE4-7337-48C6-8442-985FC57444F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86" y="1539"/>
                  <a:ext cx="68" cy="68"/>
                  <a:chOff x="1903" y="1376"/>
                  <a:chExt cx="68" cy="68"/>
                </a:xfrm>
              </p:grpSpPr>
              <p:sp>
                <p:nvSpPr>
                  <p:cNvPr id="152" name="Line 76">
                    <a:extLst>
                      <a:ext uri="{FF2B5EF4-FFF2-40B4-BE49-F238E27FC236}">
                        <a16:creationId xmlns:a16="http://schemas.microsoft.com/office/drawing/2014/main" id="{5F52EF74-D316-4DB9-86A4-E0BDDC0852D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3" name="Line 77">
                    <a:extLst>
                      <a:ext uri="{FF2B5EF4-FFF2-40B4-BE49-F238E27FC236}">
                        <a16:creationId xmlns:a16="http://schemas.microsoft.com/office/drawing/2014/main" id="{961F1524-5191-4B4D-B411-71BDADA384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4" name="Group 78">
                  <a:extLst>
                    <a:ext uri="{FF2B5EF4-FFF2-40B4-BE49-F238E27FC236}">
                      <a16:creationId xmlns:a16="http://schemas.microsoft.com/office/drawing/2014/main" id="{2F594D5E-CD65-4E74-84C9-62E08F55228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132" y="1834"/>
                  <a:ext cx="68" cy="68"/>
                  <a:chOff x="1903" y="1376"/>
                  <a:chExt cx="68" cy="68"/>
                </a:xfrm>
              </p:grpSpPr>
              <p:sp>
                <p:nvSpPr>
                  <p:cNvPr id="150" name="Line 79">
                    <a:extLst>
                      <a:ext uri="{FF2B5EF4-FFF2-40B4-BE49-F238E27FC236}">
                        <a16:creationId xmlns:a16="http://schemas.microsoft.com/office/drawing/2014/main" id="{A1FF9BE9-B61B-4C32-9734-3641C305902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51" name="Line 80">
                    <a:extLst>
                      <a:ext uri="{FF2B5EF4-FFF2-40B4-BE49-F238E27FC236}">
                        <a16:creationId xmlns:a16="http://schemas.microsoft.com/office/drawing/2014/main" id="{FCEBD112-E6E1-429C-8F8D-1A77A3494C6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5" name="Group 81">
                  <a:extLst>
                    <a:ext uri="{FF2B5EF4-FFF2-40B4-BE49-F238E27FC236}">
                      <a16:creationId xmlns:a16="http://schemas.microsoft.com/office/drawing/2014/main" id="{CFC8C345-B9E2-4E66-B088-A925AAD3741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34" y="1812"/>
                  <a:ext cx="68" cy="68"/>
                  <a:chOff x="1903" y="1376"/>
                  <a:chExt cx="68" cy="68"/>
                </a:xfrm>
              </p:grpSpPr>
              <p:sp>
                <p:nvSpPr>
                  <p:cNvPr id="148" name="Line 82">
                    <a:extLst>
                      <a:ext uri="{FF2B5EF4-FFF2-40B4-BE49-F238E27FC236}">
                        <a16:creationId xmlns:a16="http://schemas.microsoft.com/office/drawing/2014/main" id="{1924D364-D3A7-4FA0-BA17-C6ACB5AF473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9" name="Line 83">
                    <a:extLst>
                      <a:ext uri="{FF2B5EF4-FFF2-40B4-BE49-F238E27FC236}">
                        <a16:creationId xmlns:a16="http://schemas.microsoft.com/office/drawing/2014/main" id="{58274349-9B68-48CB-BB1C-8EBDF571C4E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6" name="Group 84">
                  <a:extLst>
                    <a:ext uri="{FF2B5EF4-FFF2-40B4-BE49-F238E27FC236}">
                      <a16:creationId xmlns:a16="http://schemas.microsoft.com/office/drawing/2014/main" id="{ABD1083F-46B3-41DD-944F-43270C6314A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44" y="1786"/>
                  <a:ext cx="68" cy="68"/>
                  <a:chOff x="1903" y="1376"/>
                  <a:chExt cx="68" cy="68"/>
                </a:xfrm>
              </p:grpSpPr>
              <p:sp>
                <p:nvSpPr>
                  <p:cNvPr id="146" name="Line 85">
                    <a:extLst>
                      <a:ext uri="{FF2B5EF4-FFF2-40B4-BE49-F238E27FC236}">
                        <a16:creationId xmlns:a16="http://schemas.microsoft.com/office/drawing/2014/main" id="{A06650C3-8070-4021-A5E1-3CD2EDF3679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7" name="Line 86">
                    <a:extLst>
                      <a:ext uri="{FF2B5EF4-FFF2-40B4-BE49-F238E27FC236}">
                        <a16:creationId xmlns:a16="http://schemas.microsoft.com/office/drawing/2014/main" id="{0127002C-443B-44EA-83AC-ED20A4B16A9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7" name="Group 87">
                  <a:extLst>
                    <a:ext uri="{FF2B5EF4-FFF2-40B4-BE49-F238E27FC236}">
                      <a16:creationId xmlns:a16="http://schemas.microsoft.com/office/drawing/2014/main" id="{3743D14B-60C5-499C-A651-C09236ACF1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091" y="2081"/>
                  <a:ext cx="68" cy="68"/>
                  <a:chOff x="1903" y="1376"/>
                  <a:chExt cx="68" cy="68"/>
                </a:xfrm>
              </p:grpSpPr>
              <p:sp>
                <p:nvSpPr>
                  <p:cNvPr id="144" name="Line 88">
                    <a:extLst>
                      <a:ext uri="{FF2B5EF4-FFF2-40B4-BE49-F238E27FC236}">
                        <a16:creationId xmlns:a16="http://schemas.microsoft.com/office/drawing/2014/main" id="{D727A6AB-8FBA-470B-8D45-B8D6831B526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5" name="Line 89">
                    <a:extLst>
                      <a:ext uri="{FF2B5EF4-FFF2-40B4-BE49-F238E27FC236}">
                        <a16:creationId xmlns:a16="http://schemas.microsoft.com/office/drawing/2014/main" id="{59C7345A-A18C-4EE7-B85C-679E7336BDC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8" name="Group 90">
                  <a:extLst>
                    <a:ext uri="{FF2B5EF4-FFF2-40B4-BE49-F238E27FC236}">
                      <a16:creationId xmlns:a16="http://schemas.microsoft.com/office/drawing/2014/main" id="{EB77A082-3933-4ED8-970E-20CEED967E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292" y="2060"/>
                  <a:ext cx="68" cy="68"/>
                  <a:chOff x="1903" y="1376"/>
                  <a:chExt cx="68" cy="68"/>
                </a:xfrm>
              </p:grpSpPr>
              <p:sp>
                <p:nvSpPr>
                  <p:cNvPr id="142" name="Line 91">
                    <a:extLst>
                      <a:ext uri="{FF2B5EF4-FFF2-40B4-BE49-F238E27FC236}">
                        <a16:creationId xmlns:a16="http://schemas.microsoft.com/office/drawing/2014/main" id="{D589BF82-BD8E-4AB3-BBF0-BFFCABED23C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3" name="Line 92">
                    <a:extLst>
                      <a:ext uri="{FF2B5EF4-FFF2-40B4-BE49-F238E27FC236}">
                        <a16:creationId xmlns:a16="http://schemas.microsoft.com/office/drawing/2014/main" id="{EDE3473F-D576-4D20-B7DA-2E964FF63AC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39" name="Group 93">
                  <a:extLst>
                    <a:ext uri="{FF2B5EF4-FFF2-40B4-BE49-F238E27FC236}">
                      <a16:creationId xmlns:a16="http://schemas.microsoft.com/office/drawing/2014/main" id="{BF45E539-A638-41B7-840D-082BA443A6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499" y="2034"/>
                  <a:ext cx="68" cy="68"/>
                  <a:chOff x="1903" y="1376"/>
                  <a:chExt cx="68" cy="68"/>
                </a:xfrm>
              </p:grpSpPr>
              <p:sp>
                <p:nvSpPr>
                  <p:cNvPr id="140" name="Line 94">
                    <a:extLst>
                      <a:ext uri="{FF2B5EF4-FFF2-40B4-BE49-F238E27FC236}">
                        <a16:creationId xmlns:a16="http://schemas.microsoft.com/office/drawing/2014/main" id="{F5528622-7395-4E9A-A63B-E0D56CC7FAD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37" y="1376"/>
                    <a:ext cx="0" cy="68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41" name="Line 95">
                    <a:extLst>
                      <a:ext uri="{FF2B5EF4-FFF2-40B4-BE49-F238E27FC236}">
                        <a16:creationId xmlns:a16="http://schemas.microsoft.com/office/drawing/2014/main" id="{474D78C0-6038-4A88-B0F1-86A520A21A3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3" y="1410"/>
                    <a:ext cx="68" cy="0"/>
                  </a:xfrm>
                  <a:prstGeom prst="line">
                    <a:avLst/>
                  </a:prstGeom>
                  <a:noFill/>
                  <a:ln w="19050">
                    <a:solidFill>
                      <a:srgbClr val="FF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pPr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GB" dirty="0">
                      <a:solidFill>
                        <a:srgbClr val="000000"/>
                      </a:solidFill>
                    </a:endParaRPr>
                  </a:p>
                </p:txBody>
              </p:sp>
            </p:grpSp>
          </p:grpSp>
          <p:sp>
            <p:nvSpPr>
              <p:cNvPr id="116" name="Text Box 116">
                <a:extLst>
                  <a:ext uri="{FF2B5EF4-FFF2-40B4-BE49-F238E27FC236}">
                    <a16:creationId xmlns:a16="http://schemas.microsoft.com/office/drawing/2014/main" id="{7A7BD342-9D32-4A8D-B925-A9D595D4B5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494530" y="1987482"/>
                <a:ext cx="1989385" cy="10772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Subset can be locally divided into 2 parts:</a:t>
                </a:r>
                <a:b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GB" altLang="fr-FR" sz="1600" b="1" dirty="0">
                    <a:solidFill>
                      <a:srgbClr val="FF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1600" b="1" baseline="-25000" dirty="0">
                    <a:solidFill>
                      <a:srgbClr val="FF0000"/>
                    </a:solidFill>
                    <a:latin typeface="Symbol" pitchFamily="18" charset="2"/>
                  </a:rPr>
                  <a:t>1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Symbol" pitchFamily="18" charset="2"/>
                  </a:rPr>
                  <a:t>(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GB" altLang="fr-FR" sz="1600" b="1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 and 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Symbol" pitchFamily="18" charset="2"/>
                  </a:rPr>
                  <a:t>f</a:t>
                </a:r>
                <a:r>
                  <a:rPr lang="en-GB" altLang="fr-FR" sz="1600" b="1" baseline="-25000" dirty="0">
                    <a:solidFill>
                      <a:srgbClr val="FF0000"/>
                    </a:solidFill>
                    <a:latin typeface="Symbol" pitchFamily="18" charset="2"/>
                  </a:rPr>
                  <a:t>1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Symbol" pitchFamily="18" charset="2"/>
                  </a:rPr>
                  <a:t>(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</a:t>
                </a:r>
                <a:r>
                  <a:rPr lang="en-GB" altLang="fr-FR" sz="1600" b="1" baseline="-250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GB" altLang="fr-FR" sz="16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117" name="ZoneTexte 526">
                <a:extLst>
                  <a:ext uri="{FF2B5EF4-FFF2-40B4-BE49-F238E27FC236}">
                    <a16:creationId xmlns:a16="http://schemas.microsoft.com/office/drawing/2014/main" id="{11C3104B-E368-4DEF-ADDA-592B34965E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3685" y="1726267"/>
                <a:ext cx="3216987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GB" sz="1800" b="1" dirty="0">
                    <a:solidFill>
                      <a:schemeClr val="tx1"/>
                    </a:solidFill>
                    <a:latin typeface="+mn-lt"/>
                    <a:cs typeface="+mn-cs"/>
                  </a:rPr>
                  <a:t>	Deformed state (g)</a:t>
                </a:r>
              </a:p>
            </p:txBody>
          </p:sp>
          <p:grpSp>
            <p:nvGrpSpPr>
              <p:cNvPr id="118" name="Group 103">
                <a:extLst>
                  <a:ext uri="{FF2B5EF4-FFF2-40B4-BE49-F238E27FC236}">
                    <a16:creationId xmlns:a16="http://schemas.microsoft.com/office/drawing/2014/main" id="{AD9E40D7-DD1C-4C92-9EA7-AA2D6BCAEE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74010" y="3460386"/>
                <a:ext cx="458788" cy="460376"/>
                <a:chOff x="1802" y="2183"/>
                <a:chExt cx="289" cy="290"/>
              </a:xfrm>
            </p:grpSpPr>
            <p:sp>
              <p:nvSpPr>
                <p:cNvPr id="127" name="Line 104">
                  <a:extLst>
                    <a:ext uri="{FF2B5EF4-FFF2-40B4-BE49-F238E27FC236}">
                      <a16:creationId xmlns:a16="http://schemas.microsoft.com/office/drawing/2014/main" id="{A1F4C9D1-92FE-4B49-87BB-662C7E630D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802" y="2183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" name="Line 105">
                  <a:extLst>
                    <a:ext uri="{FF2B5EF4-FFF2-40B4-BE49-F238E27FC236}">
                      <a16:creationId xmlns:a16="http://schemas.microsoft.com/office/drawing/2014/main" id="{538C4238-6C82-4D5A-A745-D55A335A1A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1946" y="2328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19" name="Freeform 97">
                <a:extLst>
                  <a:ext uri="{FF2B5EF4-FFF2-40B4-BE49-F238E27FC236}">
                    <a16:creationId xmlns:a16="http://schemas.microsoft.com/office/drawing/2014/main" id="{11E28E8A-3F5A-4C03-B2BF-591D28E33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2573" y="2745653"/>
                <a:ext cx="257254" cy="204428"/>
              </a:xfrm>
              <a:custGeom>
                <a:avLst/>
                <a:gdLst>
                  <a:gd name="T0" fmla="*/ 32 w 227"/>
                  <a:gd name="T1" fmla="*/ 21 h 190"/>
                  <a:gd name="T2" fmla="*/ 227 w 227"/>
                  <a:gd name="T3" fmla="*/ 0 h 190"/>
                  <a:gd name="T4" fmla="*/ 198 w 227"/>
                  <a:gd name="T5" fmla="*/ 168 h 190"/>
                  <a:gd name="T6" fmla="*/ 0 w 227"/>
                  <a:gd name="T7" fmla="*/ 190 h 190"/>
                  <a:gd name="T8" fmla="*/ 32 w 227"/>
                  <a:gd name="T9" fmla="*/ 21 h 190"/>
                  <a:gd name="connsiteX0" fmla="*/ 1410 w 10000"/>
                  <a:gd name="connsiteY0" fmla="*/ 1105 h 10000"/>
                  <a:gd name="connsiteX1" fmla="*/ 10000 w 10000"/>
                  <a:gd name="connsiteY1" fmla="*/ 0 h 10000"/>
                  <a:gd name="connsiteX2" fmla="*/ 7900 w 10000"/>
                  <a:gd name="connsiteY2" fmla="*/ 8905 h 10000"/>
                  <a:gd name="connsiteX3" fmla="*/ 0 w 10000"/>
                  <a:gd name="connsiteY3" fmla="*/ 10000 h 10000"/>
                  <a:gd name="connsiteX4" fmla="*/ 1410 w 10000"/>
                  <a:gd name="connsiteY4" fmla="*/ 1105 h 10000"/>
                  <a:gd name="connsiteX0" fmla="*/ 1410 w 9342"/>
                  <a:gd name="connsiteY0" fmla="*/ 979 h 9874"/>
                  <a:gd name="connsiteX1" fmla="*/ 9342 w 9342"/>
                  <a:gd name="connsiteY1" fmla="*/ 0 h 9874"/>
                  <a:gd name="connsiteX2" fmla="*/ 7900 w 9342"/>
                  <a:gd name="connsiteY2" fmla="*/ 8779 h 9874"/>
                  <a:gd name="connsiteX3" fmla="*/ 0 w 9342"/>
                  <a:gd name="connsiteY3" fmla="*/ 9874 h 9874"/>
                  <a:gd name="connsiteX4" fmla="*/ 1410 w 9342"/>
                  <a:gd name="connsiteY4" fmla="*/ 979 h 9874"/>
                  <a:gd name="connsiteX0" fmla="*/ 1509 w 10000"/>
                  <a:gd name="connsiteY0" fmla="*/ 1183 h 10192"/>
                  <a:gd name="connsiteX1" fmla="*/ 10000 w 10000"/>
                  <a:gd name="connsiteY1" fmla="*/ 0 h 10192"/>
                  <a:gd name="connsiteX2" fmla="*/ 8456 w 10000"/>
                  <a:gd name="connsiteY2" fmla="*/ 9083 h 10192"/>
                  <a:gd name="connsiteX3" fmla="*/ 0 w 10000"/>
                  <a:gd name="connsiteY3" fmla="*/ 10192 h 10192"/>
                  <a:gd name="connsiteX4" fmla="*/ 1509 w 10000"/>
                  <a:gd name="connsiteY4" fmla="*/ 1183 h 10192"/>
                  <a:gd name="connsiteX0" fmla="*/ 1509 w 10000"/>
                  <a:gd name="connsiteY0" fmla="*/ 1183 h 10192"/>
                  <a:gd name="connsiteX1" fmla="*/ 10000 w 10000"/>
                  <a:gd name="connsiteY1" fmla="*/ 0 h 10192"/>
                  <a:gd name="connsiteX2" fmla="*/ 8632 w 10000"/>
                  <a:gd name="connsiteY2" fmla="*/ 8891 h 10192"/>
                  <a:gd name="connsiteX3" fmla="*/ 0 w 10000"/>
                  <a:gd name="connsiteY3" fmla="*/ 10192 h 10192"/>
                  <a:gd name="connsiteX4" fmla="*/ 1509 w 10000"/>
                  <a:gd name="connsiteY4" fmla="*/ 1183 h 10192"/>
                  <a:gd name="connsiteX0" fmla="*/ 1509 w 10000"/>
                  <a:gd name="connsiteY0" fmla="*/ 1183 h 10192"/>
                  <a:gd name="connsiteX1" fmla="*/ 10000 w 10000"/>
                  <a:gd name="connsiteY1" fmla="*/ 0 h 10192"/>
                  <a:gd name="connsiteX2" fmla="*/ 8632 w 10000"/>
                  <a:gd name="connsiteY2" fmla="*/ 9147 h 10192"/>
                  <a:gd name="connsiteX3" fmla="*/ 0 w 10000"/>
                  <a:gd name="connsiteY3" fmla="*/ 10192 h 10192"/>
                  <a:gd name="connsiteX4" fmla="*/ 1509 w 10000"/>
                  <a:gd name="connsiteY4" fmla="*/ 1183 h 10192"/>
                  <a:gd name="connsiteX0" fmla="*/ 2175 w 10000"/>
                  <a:gd name="connsiteY0" fmla="*/ 1183 h 10192"/>
                  <a:gd name="connsiteX1" fmla="*/ 10000 w 10000"/>
                  <a:gd name="connsiteY1" fmla="*/ 0 h 10192"/>
                  <a:gd name="connsiteX2" fmla="*/ 8632 w 10000"/>
                  <a:gd name="connsiteY2" fmla="*/ 9147 h 10192"/>
                  <a:gd name="connsiteX3" fmla="*/ 0 w 10000"/>
                  <a:gd name="connsiteY3" fmla="*/ 10192 h 10192"/>
                  <a:gd name="connsiteX4" fmla="*/ 2175 w 10000"/>
                  <a:gd name="connsiteY4" fmla="*/ 1183 h 10192"/>
                  <a:gd name="connsiteX0" fmla="*/ 2175 w 11166"/>
                  <a:gd name="connsiteY0" fmla="*/ 1183 h 10192"/>
                  <a:gd name="connsiteX1" fmla="*/ 11166 w 11166"/>
                  <a:gd name="connsiteY1" fmla="*/ 0 h 10192"/>
                  <a:gd name="connsiteX2" fmla="*/ 8632 w 11166"/>
                  <a:gd name="connsiteY2" fmla="*/ 9147 h 10192"/>
                  <a:gd name="connsiteX3" fmla="*/ 0 w 11166"/>
                  <a:gd name="connsiteY3" fmla="*/ 10192 h 10192"/>
                  <a:gd name="connsiteX4" fmla="*/ 2175 w 11166"/>
                  <a:gd name="connsiteY4" fmla="*/ 1183 h 10192"/>
                  <a:gd name="connsiteX0" fmla="*/ 2175 w 10833"/>
                  <a:gd name="connsiteY0" fmla="*/ 1476 h 10485"/>
                  <a:gd name="connsiteX1" fmla="*/ 10833 w 10833"/>
                  <a:gd name="connsiteY1" fmla="*/ 0 h 10485"/>
                  <a:gd name="connsiteX2" fmla="*/ 8632 w 10833"/>
                  <a:gd name="connsiteY2" fmla="*/ 9440 h 10485"/>
                  <a:gd name="connsiteX3" fmla="*/ 0 w 10833"/>
                  <a:gd name="connsiteY3" fmla="*/ 10485 h 10485"/>
                  <a:gd name="connsiteX4" fmla="*/ 2175 w 10833"/>
                  <a:gd name="connsiteY4" fmla="*/ 1476 h 10485"/>
                  <a:gd name="connsiteX0" fmla="*/ 2175 w 11250"/>
                  <a:gd name="connsiteY0" fmla="*/ 1476 h 10485"/>
                  <a:gd name="connsiteX1" fmla="*/ 11250 w 11250"/>
                  <a:gd name="connsiteY1" fmla="*/ 0 h 10485"/>
                  <a:gd name="connsiteX2" fmla="*/ 8632 w 11250"/>
                  <a:gd name="connsiteY2" fmla="*/ 9440 h 10485"/>
                  <a:gd name="connsiteX3" fmla="*/ 0 w 11250"/>
                  <a:gd name="connsiteY3" fmla="*/ 10485 h 10485"/>
                  <a:gd name="connsiteX4" fmla="*/ 2175 w 11250"/>
                  <a:gd name="connsiteY4" fmla="*/ 1476 h 10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50" h="10485">
                    <a:moveTo>
                      <a:pt x="2175" y="1476"/>
                    </a:moveTo>
                    <a:lnTo>
                      <a:pt x="11250" y="0"/>
                    </a:lnTo>
                    <a:lnTo>
                      <a:pt x="8632" y="9440"/>
                    </a:lnTo>
                    <a:lnTo>
                      <a:pt x="0" y="10485"/>
                    </a:lnTo>
                    <a:lnTo>
                      <a:pt x="2175" y="1476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0" name="Group 98">
                <a:extLst>
                  <a:ext uri="{FF2B5EF4-FFF2-40B4-BE49-F238E27FC236}">
                    <a16:creationId xmlns:a16="http://schemas.microsoft.com/office/drawing/2014/main" id="{913CA503-8756-4F95-864A-B929E43706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273692" y="2796378"/>
                <a:ext cx="107950" cy="107950"/>
                <a:chOff x="1819" y="1380"/>
                <a:chExt cx="68" cy="68"/>
              </a:xfrm>
            </p:grpSpPr>
            <p:sp>
              <p:nvSpPr>
                <p:cNvPr id="125" name="Line 99">
                  <a:extLst>
                    <a:ext uri="{FF2B5EF4-FFF2-40B4-BE49-F238E27FC236}">
                      <a16:creationId xmlns:a16="http://schemas.microsoft.com/office/drawing/2014/main" id="{87C39508-591C-4638-A868-2A4F94D45E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49" y="1380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" name="Line 100">
                  <a:extLst>
                    <a:ext uri="{FF2B5EF4-FFF2-40B4-BE49-F238E27FC236}">
                      <a16:creationId xmlns:a16="http://schemas.microsoft.com/office/drawing/2014/main" id="{D3A44030-BDDF-4E5C-AD50-E1E2716A85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819" y="1412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21" name="Freeform 97">
                <a:extLst>
                  <a:ext uri="{FF2B5EF4-FFF2-40B4-BE49-F238E27FC236}">
                    <a16:creationId xmlns:a16="http://schemas.microsoft.com/office/drawing/2014/main" id="{7631E7DC-B67C-49E5-8EB5-2E73354E7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415" y="2719298"/>
                <a:ext cx="308976" cy="201891"/>
              </a:xfrm>
              <a:custGeom>
                <a:avLst/>
                <a:gdLst>
                  <a:gd name="T0" fmla="*/ 32 w 227"/>
                  <a:gd name="T1" fmla="*/ 21 h 190"/>
                  <a:gd name="T2" fmla="*/ 227 w 227"/>
                  <a:gd name="T3" fmla="*/ 0 h 190"/>
                  <a:gd name="T4" fmla="*/ 198 w 227"/>
                  <a:gd name="T5" fmla="*/ 168 h 190"/>
                  <a:gd name="T6" fmla="*/ 0 w 227"/>
                  <a:gd name="T7" fmla="*/ 190 h 190"/>
                  <a:gd name="T8" fmla="*/ 32 w 227"/>
                  <a:gd name="T9" fmla="*/ 21 h 190"/>
                  <a:gd name="connsiteX0" fmla="*/ 2003 w 10000"/>
                  <a:gd name="connsiteY0" fmla="*/ 852 h 10000"/>
                  <a:gd name="connsiteX1" fmla="*/ 10000 w 10000"/>
                  <a:gd name="connsiteY1" fmla="*/ 0 h 10000"/>
                  <a:gd name="connsiteX2" fmla="*/ 8722 w 10000"/>
                  <a:gd name="connsiteY2" fmla="*/ 8842 h 10000"/>
                  <a:gd name="connsiteX3" fmla="*/ 0 w 10000"/>
                  <a:gd name="connsiteY3" fmla="*/ 10000 h 10000"/>
                  <a:gd name="connsiteX4" fmla="*/ 2003 w 10000"/>
                  <a:gd name="connsiteY4" fmla="*/ 852 h 10000"/>
                  <a:gd name="connsiteX0" fmla="*/ 2447 w 10444"/>
                  <a:gd name="connsiteY0" fmla="*/ 852 h 9558"/>
                  <a:gd name="connsiteX1" fmla="*/ 10444 w 10444"/>
                  <a:gd name="connsiteY1" fmla="*/ 0 h 9558"/>
                  <a:gd name="connsiteX2" fmla="*/ 9166 w 10444"/>
                  <a:gd name="connsiteY2" fmla="*/ 8842 h 9558"/>
                  <a:gd name="connsiteX3" fmla="*/ 0 w 10444"/>
                  <a:gd name="connsiteY3" fmla="*/ 9558 h 9558"/>
                  <a:gd name="connsiteX4" fmla="*/ 2447 w 10444"/>
                  <a:gd name="connsiteY4" fmla="*/ 852 h 9558"/>
                  <a:gd name="connsiteX0" fmla="*/ 1634 w 10000"/>
                  <a:gd name="connsiteY0" fmla="*/ 825 h 10000"/>
                  <a:gd name="connsiteX1" fmla="*/ 10000 w 10000"/>
                  <a:gd name="connsiteY1" fmla="*/ 0 h 10000"/>
                  <a:gd name="connsiteX2" fmla="*/ 8776 w 10000"/>
                  <a:gd name="connsiteY2" fmla="*/ 9251 h 10000"/>
                  <a:gd name="connsiteX3" fmla="*/ 0 w 10000"/>
                  <a:gd name="connsiteY3" fmla="*/ 10000 h 10000"/>
                  <a:gd name="connsiteX4" fmla="*/ 1634 w 10000"/>
                  <a:gd name="connsiteY4" fmla="*/ 825 h 10000"/>
                  <a:gd name="connsiteX0" fmla="*/ 2627 w 10993"/>
                  <a:gd name="connsiteY0" fmla="*/ 825 h 10264"/>
                  <a:gd name="connsiteX1" fmla="*/ 10993 w 10993"/>
                  <a:gd name="connsiteY1" fmla="*/ 0 h 10264"/>
                  <a:gd name="connsiteX2" fmla="*/ 9769 w 10993"/>
                  <a:gd name="connsiteY2" fmla="*/ 9251 h 10264"/>
                  <a:gd name="connsiteX3" fmla="*/ 0 w 10993"/>
                  <a:gd name="connsiteY3" fmla="*/ 10264 h 10264"/>
                  <a:gd name="connsiteX4" fmla="*/ 2627 w 10993"/>
                  <a:gd name="connsiteY4" fmla="*/ 825 h 10264"/>
                  <a:gd name="connsiteX0" fmla="*/ 1918 w 10993"/>
                  <a:gd name="connsiteY0" fmla="*/ 825 h 10264"/>
                  <a:gd name="connsiteX1" fmla="*/ 10993 w 10993"/>
                  <a:gd name="connsiteY1" fmla="*/ 0 h 10264"/>
                  <a:gd name="connsiteX2" fmla="*/ 9769 w 10993"/>
                  <a:gd name="connsiteY2" fmla="*/ 9251 h 10264"/>
                  <a:gd name="connsiteX3" fmla="*/ 0 w 10993"/>
                  <a:gd name="connsiteY3" fmla="*/ 10264 h 10264"/>
                  <a:gd name="connsiteX4" fmla="*/ 1918 w 10993"/>
                  <a:gd name="connsiteY4" fmla="*/ 825 h 10264"/>
                  <a:gd name="connsiteX0" fmla="*/ 1918 w 12270"/>
                  <a:gd name="connsiteY0" fmla="*/ 1023 h 10462"/>
                  <a:gd name="connsiteX1" fmla="*/ 12270 w 12270"/>
                  <a:gd name="connsiteY1" fmla="*/ 0 h 10462"/>
                  <a:gd name="connsiteX2" fmla="*/ 9769 w 12270"/>
                  <a:gd name="connsiteY2" fmla="*/ 9449 h 10462"/>
                  <a:gd name="connsiteX3" fmla="*/ 0 w 12270"/>
                  <a:gd name="connsiteY3" fmla="*/ 10462 h 10462"/>
                  <a:gd name="connsiteX4" fmla="*/ 1918 w 12270"/>
                  <a:gd name="connsiteY4" fmla="*/ 1023 h 10462"/>
                  <a:gd name="connsiteX0" fmla="*/ 1918 w 12270"/>
                  <a:gd name="connsiteY0" fmla="*/ 1023 h 10462"/>
                  <a:gd name="connsiteX1" fmla="*/ 12270 w 12270"/>
                  <a:gd name="connsiteY1" fmla="*/ 0 h 10462"/>
                  <a:gd name="connsiteX2" fmla="*/ 10904 w 12270"/>
                  <a:gd name="connsiteY2" fmla="*/ 9515 h 10462"/>
                  <a:gd name="connsiteX3" fmla="*/ 0 w 12270"/>
                  <a:gd name="connsiteY3" fmla="*/ 10462 h 10462"/>
                  <a:gd name="connsiteX4" fmla="*/ 1918 w 12270"/>
                  <a:gd name="connsiteY4" fmla="*/ 1023 h 10462"/>
                  <a:gd name="connsiteX0" fmla="*/ 1918 w 12979"/>
                  <a:gd name="connsiteY0" fmla="*/ 1023 h 10462"/>
                  <a:gd name="connsiteX1" fmla="*/ 12979 w 12979"/>
                  <a:gd name="connsiteY1" fmla="*/ 0 h 10462"/>
                  <a:gd name="connsiteX2" fmla="*/ 10904 w 12979"/>
                  <a:gd name="connsiteY2" fmla="*/ 9515 h 10462"/>
                  <a:gd name="connsiteX3" fmla="*/ 0 w 12979"/>
                  <a:gd name="connsiteY3" fmla="*/ 10462 h 10462"/>
                  <a:gd name="connsiteX4" fmla="*/ 1918 w 12979"/>
                  <a:gd name="connsiteY4" fmla="*/ 1023 h 10462"/>
                  <a:gd name="connsiteX0" fmla="*/ 2398 w 12979"/>
                  <a:gd name="connsiteY0" fmla="*/ 1208 h 10462"/>
                  <a:gd name="connsiteX1" fmla="*/ 12979 w 12979"/>
                  <a:gd name="connsiteY1" fmla="*/ 0 h 10462"/>
                  <a:gd name="connsiteX2" fmla="*/ 10904 w 12979"/>
                  <a:gd name="connsiteY2" fmla="*/ 9515 h 10462"/>
                  <a:gd name="connsiteX3" fmla="*/ 0 w 12979"/>
                  <a:gd name="connsiteY3" fmla="*/ 10462 h 10462"/>
                  <a:gd name="connsiteX4" fmla="*/ 2398 w 12979"/>
                  <a:gd name="connsiteY4" fmla="*/ 1208 h 10462"/>
                  <a:gd name="connsiteX0" fmla="*/ 2398 w 12659"/>
                  <a:gd name="connsiteY0" fmla="*/ 1208 h 10462"/>
                  <a:gd name="connsiteX1" fmla="*/ 12659 w 12659"/>
                  <a:gd name="connsiteY1" fmla="*/ 0 h 10462"/>
                  <a:gd name="connsiteX2" fmla="*/ 10904 w 12659"/>
                  <a:gd name="connsiteY2" fmla="*/ 9515 h 10462"/>
                  <a:gd name="connsiteX3" fmla="*/ 0 w 12659"/>
                  <a:gd name="connsiteY3" fmla="*/ 10462 h 10462"/>
                  <a:gd name="connsiteX4" fmla="*/ 2398 w 12659"/>
                  <a:gd name="connsiteY4" fmla="*/ 1208 h 10462"/>
                  <a:gd name="connsiteX0" fmla="*/ 2398 w 13379"/>
                  <a:gd name="connsiteY0" fmla="*/ 1208 h 10462"/>
                  <a:gd name="connsiteX1" fmla="*/ 13379 w 13379"/>
                  <a:gd name="connsiteY1" fmla="*/ 0 h 10462"/>
                  <a:gd name="connsiteX2" fmla="*/ 10904 w 13379"/>
                  <a:gd name="connsiteY2" fmla="*/ 9515 h 10462"/>
                  <a:gd name="connsiteX3" fmla="*/ 0 w 13379"/>
                  <a:gd name="connsiteY3" fmla="*/ 10462 h 10462"/>
                  <a:gd name="connsiteX4" fmla="*/ 2398 w 13379"/>
                  <a:gd name="connsiteY4" fmla="*/ 1208 h 10462"/>
                  <a:gd name="connsiteX0" fmla="*/ 2398 w 12979"/>
                  <a:gd name="connsiteY0" fmla="*/ 1300 h 10554"/>
                  <a:gd name="connsiteX1" fmla="*/ 12979 w 12979"/>
                  <a:gd name="connsiteY1" fmla="*/ 0 h 10554"/>
                  <a:gd name="connsiteX2" fmla="*/ 10904 w 12979"/>
                  <a:gd name="connsiteY2" fmla="*/ 9607 h 10554"/>
                  <a:gd name="connsiteX3" fmla="*/ 0 w 12979"/>
                  <a:gd name="connsiteY3" fmla="*/ 10554 h 10554"/>
                  <a:gd name="connsiteX4" fmla="*/ 2398 w 12979"/>
                  <a:gd name="connsiteY4" fmla="*/ 1300 h 1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979" h="10554">
                    <a:moveTo>
                      <a:pt x="2398" y="1300"/>
                    </a:moveTo>
                    <a:lnTo>
                      <a:pt x="12979" y="0"/>
                    </a:lnTo>
                    <a:lnTo>
                      <a:pt x="10904" y="9607"/>
                    </a:lnTo>
                    <a:lnTo>
                      <a:pt x="0" y="10554"/>
                    </a:lnTo>
                    <a:lnTo>
                      <a:pt x="2398" y="1300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122" name="Group 98">
                <a:extLst>
                  <a:ext uri="{FF2B5EF4-FFF2-40B4-BE49-F238E27FC236}">
                    <a16:creationId xmlns:a16="http://schemas.microsoft.com/office/drawing/2014/main" id="{67F8C187-6C53-46B1-8BEF-F8249F7AE9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38004" y="2764203"/>
                <a:ext cx="92075" cy="107950"/>
                <a:chOff x="1981" y="1376"/>
                <a:chExt cx="58" cy="68"/>
              </a:xfrm>
            </p:grpSpPr>
            <p:sp>
              <p:nvSpPr>
                <p:cNvPr id="123" name="Line 99">
                  <a:extLst>
                    <a:ext uri="{FF2B5EF4-FFF2-40B4-BE49-F238E27FC236}">
                      <a16:creationId xmlns:a16="http://schemas.microsoft.com/office/drawing/2014/main" id="{AAE96E22-2291-4084-ABBA-D6C5B2E5AA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0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" name="Line 100">
                  <a:extLst>
                    <a:ext uri="{FF2B5EF4-FFF2-40B4-BE49-F238E27FC236}">
                      <a16:creationId xmlns:a16="http://schemas.microsoft.com/office/drawing/2014/main" id="{05A04CA2-FA5F-4BEE-BC52-D8BF5277F6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81" y="1410"/>
                  <a:ext cx="58" cy="2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fr-FR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5" name="Groupe 504">
              <a:extLst>
                <a:ext uri="{FF2B5EF4-FFF2-40B4-BE49-F238E27FC236}">
                  <a16:creationId xmlns:a16="http://schemas.microsoft.com/office/drawing/2014/main" id="{C9748ABD-1E02-43B2-8139-A83BEC33735D}"/>
                </a:ext>
              </a:extLst>
            </p:cNvPr>
            <p:cNvGrpSpPr/>
            <p:nvPr/>
          </p:nvGrpSpPr>
          <p:grpSpPr>
            <a:xfrm>
              <a:off x="5992619" y="2540192"/>
              <a:ext cx="886463" cy="966005"/>
              <a:chOff x="5992619" y="2540192"/>
              <a:chExt cx="886463" cy="966005"/>
            </a:xfrm>
          </p:grpSpPr>
          <p:sp>
            <p:nvSpPr>
              <p:cNvPr id="96" name="Line 61">
                <a:extLst>
                  <a:ext uri="{FF2B5EF4-FFF2-40B4-BE49-F238E27FC236}">
                    <a16:creationId xmlns:a16="http://schemas.microsoft.com/office/drawing/2014/main" id="{D17398FD-2B0B-44E5-AEF9-702EC007EA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77407" y="2616392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7" name="Line 62">
                <a:extLst>
                  <a:ext uri="{FF2B5EF4-FFF2-40B4-BE49-F238E27FC236}">
                    <a16:creationId xmlns:a16="http://schemas.microsoft.com/office/drawing/2014/main" id="{44DDA564-92BE-41BA-BC07-7DCAFA29DA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23432" y="2670367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8" name="Line 64">
                <a:extLst>
                  <a:ext uri="{FF2B5EF4-FFF2-40B4-BE49-F238E27FC236}">
                    <a16:creationId xmlns:a16="http://schemas.microsoft.com/office/drawing/2014/main" id="{0888A293-04F8-456D-8D3F-0E133AB05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01257" y="2576704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99" name="Line 65">
                <a:extLst>
                  <a:ext uri="{FF2B5EF4-FFF2-40B4-BE49-F238E27FC236}">
                    <a16:creationId xmlns:a16="http://schemas.microsoft.com/office/drawing/2014/main" id="{721E1F0F-1DE5-4182-B570-714527797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47282" y="2630679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0" name="Line 67">
                <a:extLst>
                  <a:ext uri="{FF2B5EF4-FFF2-40B4-BE49-F238E27FC236}">
                    <a16:creationId xmlns:a16="http://schemas.microsoft.com/office/drawing/2014/main" id="{58BFAA6B-23BF-45B6-962F-5B1C9656F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25107" y="2540192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1" name="Line 68">
                <a:extLst>
                  <a:ext uri="{FF2B5EF4-FFF2-40B4-BE49-F238E27FC236}">
                    <a16:creationId xmlns:a16="http://schemas.microsoft.com/office/drawing/2014/main" id="{E2B4C7DC-2C94-4451-9121-E26C3F3BAB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71132" y="2594167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2" name="Line 61">
                <a:extLst>
                  <a:ext uri="{FF2B5EF4-FFF2-40B4-BE49-F238E27FC236}">
                    <a16:creationId xmlns:a16="http://schemas.microsoft.com/office/drawing/2014/main" id="{5A474A55-3E9E-4BC7-A0ED-027770E78D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116129" y="3013491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3" name="Line 62">
                <a:extLst>
                  <a:ext uri="{FF2B5EF4-FFF2-40B4-BE49-F238E27FC236}">
                    <a16:creationId xmlns:a16="http://schemas.microsoft.com/office/drawing/2014/main" id="{433FFEEB-3DA5-4863-ADC0-94BE4510CB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62154" y="3067466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4" name="Line 64">
                <a:extLst>
                  <a:ext uri="{FF2B5EF4-FFF2-40B4-BE49-F238E27FC236}">
                    <a16:creationId xmlns:a16="http://schemas.microsoft.com/office/drawing/2014/main" id="{7D7C266C-F8D3-4F51-ADD6-775EBA09E9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39979" y="2973803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5" name="Line 65">
                <a:extLst>
                  <a:ext uri="{FF2B5EF4-FFF2-40B4-BE49-F238E27FC236}">
                    <a16:creationId xmlns:a16="http://schemas.microsoft.com/office/drawing/2014/main" id="{144F967B-6A62-48A2-BE4C-92C8C195A7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86004" y="3027778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6" name="Line 67">
                <a:extLst>
                  <a:ext uri="{FF2B5EF4-FFF2-40B4-BE49-F238E27FC236}">
                    <a16:creationId xmlns:a16="http://schemas.microsoft.com/office/drawing/2014/main" id="{ADD0BD38-F3E0-47D4-9C96-CF24A873E7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63829" y="2937291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7" name="Line 68">
                <a:extLst>
                  <a:ext uri="{FF2B5EF4-FFF2-40B4-BE49-F238E27FC236}">
                    <a16:creationId xmlns:a16="http://schemas.microsoft.com/office/drawing/2014/main" id="{7A91FBEE-4E61-456C-93B7-00ACA6FDC1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09854" y="2991266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8" name="Line 61">
                <a:extLst>
                  <a:ext uri="{FF2B5EF4-FFF2-40B4-BE49-F238E27FC236}">
                    <a16:creationId xmlns:a16="http://schemas.microsoft.com/office/drawing/2014/main" id="{742F527A-2D67-42BF-8880-CE9B4D2DA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046594" y="3398247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09" name="Line 62">
                <a:extLst>
                  <a:ext uri="{FF2B5EF4-FFF2-40B4-BE49-F238E27FC236}">
                    <a16:creationId xmlns:a16="http://schemas.microsoft.com/office/drawing/2014/main" id="{5C271776-E4E1-4642-BD88-8E44321962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92619" y="3452222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0" name="Line 64">
                <a:extLst>
                  <a:ext uri="{FF2B5EF4-FFF2-40B4-BE49-F238E27FC236}">
                    <a16:creationId xmlns:a16="http://schemas.microsoft.com/office/drawing/2014/main" id="{24EB9655-3DF8-4B73-9883-BDA05A018B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70444" y="3358559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1" name="Line 65">
                <a:extLst>
                  <a:ext uri="{FF2B5EF4-FFF2-40B4-BE49-F238E27FC236}">
                    <a16:creationId xmlns:a16="http://schemas.microsoft.com/office/drawing/2014/main" id="{37655F15-8490-4708-BF14-B3766CABC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16469" y="3412534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2" name="Line 67">
                <a:extLst>
                  <a:ext uri="{FF2B5EF4-FFF2-40B4-BE49-F238E27FC236}">
                    <a16:creationId xmlns:a16="http://schemas.microsoft.com/office/drawing/2014/main" id="{E1012B82-2188-407F-9296-F72B7DC971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94294" y="3322047"/>
                <a:ext cx="0" cy="10795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13" name="Line 68">
                <a:extLst>
                  <a:ext uri="{FF2B5EF4-FFF2-40B4-BE49-F238E27FC236}">
                    <a16:creationId xmlns:a16="http://schemas.microsoft.com/office/drawing/2014/main" id="{2E88013A-87A3-44C3-A7CC-C8BABFF95B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640319" y="3376022"/>
                <a:ext cx="107950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62" name="Groupe 227">
            <a:extLst>
              <a:ext uri="{FF2B5EF4-FFF2-40B4-BE49-F238E27FC236}">
                <a16:creationId xmlns:a16="http://schemas.microsoft.com/office/drawing/2014/main" id="{FAD7C569-EAB3-4CB5-B132-2BE8526F43C8}"/>
              </a:ext>
            </a:extLst>
          </p:cNvPr>
          <p:cNvGrpSpPr/>
          <p:nvPr/>
        </p:nvGrpSpPr>
        <p:grpSpPr>
          <a:xfrm>
            <a:off x="-524588" y="3004941"/>
            <a:ext cx="4749766" cy="3698098"/>
            <a:chOff x="-524588" y="3004941"/>
            <a:chExt cx="4749766" cy="3698098"/>
          </a:xfrm>
        </p:grpSpPr>
        <p:sp>
          <p:nvSpPr>
            <p:cNvPr id="163" name="Line 118">
              <a:extLst>
                <a:ext uri="{FF2B5EF4-FFF2-40B4-BE49-F238E27FC236}">
                  <a16:creationId xmlns:a16="http://schemas.microsoft.com/office/drawing/2014/main" id="{560B696B-037A-482F-8455-4CBDA56E21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90845" y="3638011"/>
              <a:ext cx="817288" cy="381845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64" name="Line 118">
              <a:extLst>
                <a:ext uri="{FF2B5EF4-FFF2-40B4-BE49-F238E27FC236}">
                  <a16:creationId xmlns:a16="http://schemas.microsoft.com/office/drawing/2014/main" id="{0B39125C-2C87-4A91-87DD-E37B6DD7B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268" y="3782474"/>
              <a:ext cx="134653" cy="810434"/>
            </a:xfrm>
            <a:prstGeom prst="line">
              <a:avLst/>
            </a:prstGeom>
            <a:noFill/>
            <a:ln w="952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sp>
          <p:nvSpPr>
            <p:cNvPr id="165" name="Freeform 97">
              <a:extLst>
                <a:ext uri="{FF2B5EF4-FFF2-40B4-BE49-F238E27FC236}">
                  <a16:creationId xmlns:a16="http://schemas.microsoft.com/office/drawing/2014/main" id="{C7DF6076-C1AB-471B-AA6E-C05553293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402" y="3478931"/>
              <a:ext cx="216524" cy="303543"/>
            </a:xfrm>
            <a:custGeom>
              <a:avLst/>
              <a:gdLst>
                <a:gd name="T0" fmla="*/ 32 w 227"/>
                <a:gd name="T1" fmla="*/ 21 h 190"/>
                <a:gd name="T2" fmla="*/ 227 w 227"/>
                <a:gd name="T3" fmla="*/ 0 h 190"/>
                <a:gd name="T4" fmla="*/ 198 w 227"/>
                <a:gd name="T5" fmla="*/ 168 h 190"/>
                <a:gd name="T6" fmla="*/ 0 w 227"/>
                <a:gd name="T7" fmla="*/ 190 h 190"/>
                <a:gd name="T8" fmla="*/ 32 w 227"/>
                <a:gd name="T9" fmla="*/ 21 h 190"/>
                <a:gd name="connsiteX0" fmla="*/ 1410 w 10000"/>
                <a:gd name="connsiteY0" fmla="*/ 1105 h 10000"/>
                <a:gd name="connsiteX1" fmla="*/ 10000 w 10000"/>
                <a:gd name="connsiteY1" fmla="*/ 0 h 10000"/>
                <a:gd name="connsiteX2" fmla="*/ 7900 w 10000"/>
                <a:gd name="connsiteY2" fmla="*/ 8905 h 10000"/>
                <a:gd name="connsiteX3" fmla="*/ 0 w 10000"/>
                <a:gd name="connsiteY3" fmla="*/ 10000 h 10000"/>
                <a:gd name="connsiteX4" fmla="*/ 1410 w 10000"/>
                <a:gd name="connsiteY4" fmla="*/ 1105 h 10000"/>
                <a:gd name="connsiteX0" fmla="*/ 1410 w 9342"/>
                <a:gd name="connsiteY0" fmla="*/ 979 h 9874"/>
                <a:gd name="connsiteX1" fmla="*/ 9342 w 9342"/>
                <a:gd name="connsiteY1" fmla="*/ 0 h 9874"/>
                <a:gd name="connsiteX2" fmla="*/ 7900 w 9342"/>
                <a:gd name="connsiteY2" fmla="*/ 8779 h 9874"/>
                <a:gd name="connsiteX3" fmla="*/ 0 w 9342"/>
                <a:gd name="connsiteY3" fmla="*/ 9874 h 9874"/>
                <a:gd name="connsiteX4" fmla="*/ 1410 w 9342"/>
                <a:gd name="connsiteY4" fmla="*/ 979 h 9874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456 w 10000"/>
                <a:gd name="connsiteY2" fmla="*/ 9083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8891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9147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192">
                  <a:moveTo>
                    <a:pt x="1509" y="1183"/>
                  </a:moveTo>
                  <a:lnTo>
                    <a:pt x="10000" y="0"/>
                  </a:lnTo>
                  <a:lnTo>
                    <a:pt x="8632" y="9147"/>
                  </a:lnTo>
                  <a:lnTo>
                    <a:pt x="0" y="10192"/>
                  </a:lnTo>
                  <a:lnTo>
                    <a:pt x="1509" y="1183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grpSp>
          <p:nvGrpSpPr>
            <p:cNvPr id="166" name="Group 98">
              <a:extLst>
                <a:ext uri="{FF2B5EF4-FFF2-40B4-BE49-F238E27FC236}">
                  <a16:creationId xmlns:a16="http://schemas.microsoft.com/office/drawing/2014/main" id="{DBE2DAB7-AE0E-4C1E-B84D-0555B2B50C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23665" y="3584037"/>
              <a:ext cx="107950" cy="107950"/>
              <a:chOff x="1868" y="1378"/>
              <a:chExt cx="68" cy="68"/>
            </a:xfrm>
          </p:grpSpPr>
          <p:sp>
            <p:nvSpPr>
              <p:cNvPr id="208" name="Line 99">
                <a:extLst>
                  <a:ext uri="{FF2B5EF4-FFF2-40B4-BE49-F238E27FC236}">
                    <a16:creationId xmlns:a16="http://schemas.microsoft.com/office/drawing/2014/main" id="{8471494A-6A69-46DC-AF84-0C651BF12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98" y="1378"/>
                <a:ext cx="0" cy="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209" name="Line 100">
                <a:extLst>
                  <a:ext uri="{FF2B5EF4-FFF2-40B4-BE49-F238E27FC236}">
                    <a16:creationId xmlns:a16="http://schemas.microsoft.com/office/drawing/2014/main" id="{D71DD3E8-619B-4D6B-8350-693938A76C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68" y="1410"/>
                <a:ext cx="6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7" name="Freeform 97">
              <a:extLst>
                <a:ext uri="{FF2B5EF4-FFF2-40B4-BE49-F238E27FC236}">
                  <a16:creationId xmlns:a16="http://schemas.microsoft.com/office/drawing/2014/main" id="{75B6F230-8734-40D6-8C92-4504A3265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5268" y="3444555"/>
              <a:ext cx="174305" cy="301612"/>
            </a:xfrm>
            <a:custGeom>
              <a:avLst/>
              <a:gdLst>
                <a:gd name="T0" fmla="*/ 32 w 227"/>
                <a:gd name="T1" fmla="*/ 21 h 190"/>
                <a:gd name="T2" fmla="*/ 227 w 227"/>
                <a:gd name="T3" fmla="*/ 0 h 190"/>
                <a:gd name="T4" fmla="*/ 198 w 227"/>
                <a:gd name="T5" fmla="*/ 168 h 190"/>
                <a:gd name="T6" fmla="*/ 0 w 227"/>
                <a:gd name="T7" fmla="*/ 190 h 190"/>
                <a:gd name="T8" fmla="*/ 32 w 227"/>
                <a:gd name="T9" fmla="*/ 21 h 190"/>
                <a:gd name="connsiteX0" fmla="*/ 2003 w 10000"/>
                <a:gd name="connsiteY0" fmla="*/ 852 h 10000"/>
                <a:gd name="connsiteX1" fmla="*/ 10000 w 10000"/>
                <a:gd name="connsiteY1" fmla="*/ 0 h 10000"/>
                <a:gd name="connsiteX2" fmla="*/ 8722 w 10000"/>
                <a:gd name="connsiteY2" fmla="*/ 8842 h 10000"/>
                <a:gd name="connsiteX3" fmla="*/ 0 w 10000"/>
                <a:gd name="connsiteY3" fmla="*/ 10000 h 10000"/>
                <a:gd name="connsiteX4" fmla="*/ 2003 w 10000"/>
                <a:gd name="connsiteY4" fmla="*/ 852 h 10000"/>
                <a:gd name="connsiteX0" fmla="*/ 2447 w 10444"/>
                <a:gd name="connsiteY0" fmla="*/ 852 h 9558"/>
                <a:gd name="connsiteX1" fmla="*/ 10444 w 10444"/>
                <a:gd name="connsiteY1" fmla="*/ 0 h 9558"/>
                <a:gd name="connsiteX2" fmla="*/ 9166 w 10444"/>
                <a:gd name="connsiteY2" fmla="*/ 8842 h 9558"/>
                <a:gd name="connsiteX3" fmla="*/ 0 w 10444"/>
                <a:gd name="connsiteY3" fmla="*/ 9558 h 9558"/>
                <a:gd name="connsiteX4" fmla="*/ 2447 w 10444"/>
                <a:gd name="connsiteY4" fmla="*/ 852 h 9558"/>
                <a:gd name="connsiteX0" fmla="*/ 1634 w 10000"/>
                <a:gd name="connsiteY0" fmla="*/ 825 h 10000"/>
                <a:gd name="connsiteX1" fmla="*/ 10000 w 10000"/>
                <a:gd name="connsiteY1" fmla="*/ 0 h 10000"/>
                <a:gd name="connsiteX2" fmla="*/ 8776 w 10000"/>
                <a:gd name="connsiteY2" fmla="*/ 9251 h 10000"/>
                <a:gd name="connsiteX3" fmla="*/ 0 w 10000"/>
                <a:gd name="connsiteY3" fmla="*/ 10000 h 10000"/>
                <a:gd name="connsiteX4" fmla="*/ 1634 w 10000"/>
                <a:gd name="connsiteY4" fmla="*/ 825 h 10000"/>
                <a:gd name="connsiteX0" fmla="*/ 2627 w 10993"/>
                <a:gd name="connsiteY0" fmla="*/ 825 h 10264"/>
                <a:gd name="connsiteX1" fmla="*/ 10993 w 10993"/>
                <a:gd name="connsiteY1" fmla="*/ 0 h 10264"/>
                <a:gd name="connsiteX2" fmla="*/ 9769 w 10993"/>
                <a:gd name="connsiteY2" fmla="*/ 9251 h 10264"/>
                <a:gd name="connsiteX3" fmla="*/ 0 w 10993"/>
                <a:gd name="connsiteY3" fmla="*/ 10264 h 10264"/>
                <a:gd name="connsiteX4" fmla="*/ 2627 w 10993"/>
                <a:gd name="connsiteY4" fmla="*/ 825 h 10264"/>
                <a:gd name="connsiteX0" fmla="*/ 1918 w 10993"/>
                <a:gd name="connsiteY0" fmla="*/ 825 h 10264"/>
                <a:gd name="connsiteX1" fmla="*/ 10993 w 10993"/>
                <a:gd name="connsiteY1" fmla="*/ 0 h 10264"/>
                <a:gd name="connsiteX2" fmla="*/ 9769 w 10993"/>
                <a:gd name="connsiteY2" fmla="*/ 9251 h 10264"/>
                <a:gd name="connsiteX3" fmla="*/ 0 w 10993"/>
                <a:gd name="connsiteY3" fmla="*/ 10264 h 10264"/>
                <a:gd name="connsiteX4" fmla="*/ 1918 w 10993"/>
                <a:gd name="connsiteY4" fmla="*/ 825 h 10264"/>
                <a:gd name="connsiteX0" fmla="*/ 1918 w 12270"/>
                <a:gd name="connsiteY0" fmla="*/ 1023 h 10462"/>
                <a:gd name="connsiteX1" fmla="*/ 12270 w 12270"/>
                <a:gd name="connsiteY1" fmla="*/ 0 h 10462"/>
                <a:gd name="connsiteX2" fmla="*/ 9769 w 12270"/>
                <a:gd name="connsiteY2" fmla="*/ 9449 h 10462"/>
                <a:gd name="connsiteX3" fmla="*/ 0 w 12270"/>
                <a:gd name="connsiteY3" fmla="*/ 10462 h 10462"/>
                <a:gd name="connsiteX4" fmla="*/ 1918 w 12270"/>
                <a:gd name="connsiteY4" fmla="*/ 1023 h 10462"/>
                <a:gd name="connsiteX0" fmla="*/ 1918 w 12270"/>
                <a:gd name="connsiteY0" fmla="*/ 1023 h 10462"/>
                <a:gd name="connsiteX1" fmla="*/ 12270 w 12270"/>
                <a:gd name="connsiteY1" fmla="*/ 0 h 10462"/>
                <a:gd name="connsiteX2" fmla="*/ 10904 w 12270"/>
                <a:gd name="connsiteY2" fmla="*/ 9515 h 10462"/>
                <a:gd name="connsiteX3" fmla="*/ 0 w 12270"/>
                <a:gd name="connsiteY3" fmla="*/ 10462 h 10462"/>
                <a:gd name="connsiteX4" fmla="*/ 1918 w 12270"/>
                <a:gd name="connsiteY4" fmla="*/ 1023 h 10462"/>
                <a:gd name="connsiteX0" fmla="*/ 1918 w 12979"/>
                <a:gd name="connsiteY0" fmla="*/ 1023 h 10462"/>
                <a:gd name="connsiteX1" fmla="*/ 12979 w 12979"/>
                <a:gd name="connsiteY1" fmla="*/ 0 h 10462"/>
                <a:gd name="connsiteX2" fmla="*/ 10904 w 12979"/>
                <a:gd name="connsiteY2" fmla="*/ 9515 h 10462"/>
                <a:gd name="connsiteX3" fmla="*/ 0 w 12979"/>
                <a:gd name="connsiteY3" fmla="*/ 10462 h 10462"/>
                <a:gd name="connsiteX4" fmla="*/ 1918 w 12979"/>
                <a:gd name="connsiteY4" fmla="*/ 1023 h 10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9" h="10462">
                  <a:moveTo>
                    <a:pt x="1918" y="1023"/>
                  </a:moveTo>
                  <a:lnTo>
                    <a:pt x="12979" y="0"/>
                  </a:lnTo>
                  <a:lnTo>
                    <a:pt x="10904" y="9515"/>
                  </a:lnTo>
                  <a:lnTo>
                    <a:pt x="0" y="10462"/>
                  </a:lnTo>
                  <a:lnTo>
                    <a:pt x="1918" y="1023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grpSp>
          <p:nvGrpSpPr>
            <p:cNvPr id="168" name="Group 98">
              <a:extLst>
                <a:ext uri="{FF2B5EF4-FFF2-40B4-BE49-F238E27FC236}">
                  <a16:creationId xmlns:a16="http://schemas.microsoft.com/office/drawing/2014/main" id="{E048379D-6329-4D4F-AB97-25539564DD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0189" y="3555037"/>
              <a:ext cx="92075" cy="107950"/>
              <a:chOff x="1981" y="1376"/>
              <a:chExt cx="58" cy="68"/>
            </a:xfrm>
          </p:grpSpPr>
          <p:sp>
            <p:nvSpPr>
              <p:cNvPr id="206" name="Line 99">
                <a:extLst>
                  <a:ext uri="{FF2B5EF4-FFF2-40B4-BE49-F238E27FC236}">
                    <a16:creationId xmlns:a16="http://schemas.microsoft.com/office/drawing/2014/main" id="{A5E91D25-6FEB-4C7F-BC8B-17BFAF0ED4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7" y="1376"/>
                <a:ext cx="0" cy="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207" name="Line 100">
                <a:extLst>
                  <a:ext uri="{FF2B5EF4-FFF2-40B4-BE49-F238E27FC236}">
                    <a16:creationId xmlns:a16="http://schemas.microsoft.com/office/drawing/2014/main" id="{FAB81AAB-BA84-42B7-BC77-7D6431B780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1" y="1410"/>
                <a:ext cx="58" cy="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69" name="Text Box 116">
              <a:extLst>
                <a:ext uri="{FF2B5EF4-FFF2-40B4-BE49-F238E27FC236}">
                  <a16:creationId xmlns:a16="http://schemas.microsoft.com/office/drawing/2014/main" id="{62646267-50D0-4D4C-BC6A-2E56C3C1D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8659" y="4901730"/>
              <a:ext cx="82095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600" b="1" dirty="0">
                  <a:solidFill>
                    <a:srgbClr val="FF0000"/>
                  </a:solidFill>
                  <a:latin typeface="Symbol" pitchFamily="18" charset="2"/>
                </a:rPr>
                <a:t>f</a:t>
              </a:r>
              <a:r>
                <a:rPr lang="en-GB" altLang="fr-FR" sz="1600" b="1" baseline="-25000" dirty="0">
                  <a:solidFill>
                    <a:srgbClr val="FF0000"/>
                  </a:solidFill>
                  <a:latin typeface="Symbol" pitchFamily="18" charset="2"/>
                </a:rPr>
                <a:t>1</a:t>
              </a:r>
              <a:r>
                <a:rPr lang="en-GB" altLang="fr-FR" sz="1600" b="1" dirty="0">
                  <a:solidFill>
                    <a:srgbClr val="FF0000"/>
                  </a:solidFill>
                  <a:latin typeface="Symbol" pitchFamily="18" charset="2"/>
                </a:rPr>
                <a:t>(</a:t>
              </a:r>
              <a:r>
                <a:rPr lang="en-GB" altLang="fr-F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GB" altLang="fr-FR" sz="1600" b="1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GB" altLang="fr-F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70" name="Text Box 116">
              <a:extLst>
                <a:ext uri="{FF2B5EF4-FFF2-40B4-BE49-F238E27FC236}">
                  <a16:creationId xmlns:a16="http://schemas.microsoft.com/office/drawing/2014/main" id="{86E5F058-6E21-4796-AF82-CC4BE18B70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795" y="4839085"/>
              <a:ext cx="886431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600" b="1" dirty="0">
                  <a:solidFill>
                    <a:srgbClr val="FF0000"/>
                  </a:solidFill>
                  <a:latin typeface="Symbol" pitchFamily="18" charset="2"/>
                </a:rPr>
                <a:t>f</a:t>
              </a:r>
              <a:r>
                <a:rPr lang="en-GB" altLang="fr-FR" sz="1600" b="1" baseline="-25000" dirty="0">
                  <a:solidFill>
                    <a:srgbClr val="FF0000"/>
                  </a:solidFill>
                  <a:latin typeface="Symbol" pitchFamily="18" charset="2"/>
                </a:rPr>
                <a:t>1</a:t>
              </a:r>
              <a:r>
                <a:rPr lang="en-GB" altLang="fr-FR" sz="1600" b="1" dirty="0">
                  <a:solidFill>
                    <a:srgbClr val="FF0000"/>
                  </a:solidFill>
                  <a:latin typeface="Symbol" pitchFamily="18" charset="2"/>
                </a:rPr>
                <a:t>(</a:t>
              </a:r>
              <a:r>
                <a:rPr lang="en-GB" altLang="fr-F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</a:t>
              </a:r>
              <a:r>
                <a:rPr lang="en-GB" altLang="fr-FR" sz="1600" b="1" baseline="-25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GB" altLang="fr-FR" sz="16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71" name="Text Box 117">
              <a:extLst>
                <a:ext uri="{FF2B5EF4-FFF2-40B4-BE49-F238E27FC236}">
                  <a16:creationId xmlns:a16="http://schemas.microsoft.com/office/drawing/2014/main" id="{E7C98DA9-1B40-4E0A-A595-87171F9FF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24588" y="3004941"/>
              <a:ext cx="2732881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1600" b="0" i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Rectangular subset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1600" b="0" i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Vertical direction</a:t>
              </a:r>
            </a:p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fr-FR" sz="1600" b="0" i="1" dirty="0">
                  <a:solidFill>
                    <a:srgbClr val="C00000"/>
                  </a:solidFill>
                  <a:latin typeface="Calibri Light" panose="020F0302020204030204" pitchFamily="34" charset="0"/>
                </a:rPr>
                <a:t>No local strain</a:t>
              </a:r>
            </a:p>
          </p:txBody>
        </p:sp>
        <p:sp>
          <p:nvSpPr>
            <p:cNvPr id="172" name="ZoneTexte 237">
              <a:extLst>
                <a:ext uri="{FF2B5EF4-FFF2-40B4-BE49-F238E27FC236}">
                  <a16:creationId xmlns:a16="http://schemas.microsoft.com/office/drawing/2014/main" id="{0C4F2706-9C1B-45A7-8559-2741D657265C}"/>
                </a:ext>
              </a:extLst>
            </p:cNvPr>
            <p:cNvSpPr txBox="1"/>
            <p:nvPr/>
          </p:nvSpPr>
          <p:spPr>
            <a:xfrm>
              <a:off x="1569708" y="4131243"/>
              <a:ext cx="58575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XC?</a:t>
              </a:r>
            </a:p>
          </p:txBody>
        </p:sp>
        <p:grpSp>
          <p:nvGrpSpPr>
            <p:cNvPr id="173" name="Groupe 238">
              <a:extLst>
                <a:ext uri="{FF2B5EF4-FFF2-40B4-BE49-F238E27FC236}">
                  <a16:creationId xmlns:a16="http://schemas.microsoft.com/office/drawing/2014/main" id="{50991722-ED97-4853-A50D-5E068B631392}"/>
                </a:ext>
              </a:extLst>
            </p:cNvPr>
            <p:cNvGrpSpPr/>
            <p:nvPr/>
          </p:nvGrpSpPr>
          <p:grpSpPr>
            <a:xfrm>
              <a:off x="-345235" y="6302929"/>
              <a:ext cx="4570413" cy="400110"/>
              <a:chOff x="1369739" y="5296028"/>
              <a:chExt cx="4570413" cy="400110"/>
            </a:xfrm>
          </p:grpSpPr>
          <p:graphicFrame>
            <p:nvGraphicFramePr>
              <p:cNvPr id="200" name="Object 129">
                <a:extLst>
                  <a:ext uri="{FF2B5EF4-FFF2-40B4-BE49-F238E27FC236}">
                    <a16:creationId xmlns:a16="http://schemas.microsoft.com/office/drawing/2014/main" id="{68AF9199-79D3-459C-B031-DFEC25DFD0D0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933527" y="5301615"/>
              <a:ext cx="254000" cy="3889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8" name="Équation" r:id="rId7" imgW="164880" imgH="253800" progId="Equation.3">
                      <p:embed/>
                    </p:oleObj>
                  </mc:Choice>
                  <mc:Fallback>
                    <p:oleObj name="Équation" r:id="rId7" imgW="164880" imgH="253800" progId="Equation.3">
                      <p:embed/>
                      <p:pic>
                        <p:nvPicPr>
                          <p:cNvPr id="0" name="Picture 45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33527" y="5301615"/>
                            <a:ext cx="254000" cy="3889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1" name="Object 129">
                <a:extLst>
                  <a:ext uri="{FF2B5EF4-FFF2-40B4-BE49-F238E27FC236}">
                    <a16:creationId xmlns:a16="http://schemas.microsoft.com/office/drawing/2014/main" id="{149FD4D3-613E-4176-9D2B-ABBDAFC8CB4E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665515" y="5301615"/>
              <a:ext cx="274637" cy="3889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719" name="Équation" r:id="rId9" imgW="177480" imgH="253800" progId="Equation.3">
                      <p:embed/>
                    </p:oleObj>
                  </mc:Choice>
                  <mc:Fallback>
                    <p:oleObj name="Équation" r:id="rId9" imgW="177480" imgH="253800" progId="Equation.3">
                      <p:embed/>
                      <p:pic>
                        <p:nvPicPr>
                          <p:cNvPr id="0" name="Picture 45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665515" y="5301615"/>
                            <a:ext cx="274637" cy="388937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2" name="Text Box 101">
                <a:extLst>
                  <a:ext uri="{FF2B5EF4-FFF2-40B4-BE49-F238E27FC236}">
                    <a16:creationId xmlns:a16="http://schemas.microsoft.com/office/drawing/2014/main" id="{9279438A-65D2-4400-A9E7-EB2DD1EED4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98343" y="5342195"/>
                <a:ext cx="58652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>
                  <a:spcBef>
                    <a:spcPct val="50000"/>
                  </a:spcBef>
                  <a:defRPr sz="1600">
                    <a:solidFill>
                      <a:srgbClr val="C00000"/>
                    </a:solidFill>
                    <a:latin typeface="Comic Sans MS" pitchFamily="66" charset="0"/>
                  </a:defRPr>
                </a:lvl1pPr>
              </a:lstStyle>
              <a:p>
                <a:pPr algn="ctr"/>
                <a:r>
                  <a:rPr lang="en-GB" altLang="fr-FR" sz="14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and</a:t>
                </a:r>
              </a:p>
            </p:txBody>
          </p:sp>
          <p:sp>
            <p:nvSpPr>
              <p:cNvPr id="203" name="ZoneTexte 268">
                <a:extLst>
                  <a:ext uri="{FF2B5EF4-FFF2-40B4-BE49-F238E27FC236}">
                    <a16:creationId xmlns:a16="http://schemas.microsoft.com/office/drawing/2014/main" id="{57AED295-3DF7-4154-990A-F0CCFF44DFF5}"/>
                  </a:ext>
                </a:extLst>
              </p:cNvPr>
              <p:cNvSpPr txBox="1"/>
              <p:nvPr/>
            </p:nvSpPr>
            <p:spPr>
              <a:xfrm>
                <a:off x="3821210" y="5304984"/>
                <a:ext cx="704061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400" b="1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Arial" panose="020B0604020202020204" pitchFamily="34" charset="0"/>
                  </a:rPr>
                  <a:t>XC, </a:t>
                </a:r>
                <a:r>
                  <a:rPr lang="en-GB" sz="1800" b="1" dirty="0">
                    <a:solidFill>
                      <a:srgbClr val="C00000"/>
                    </a:solidFill>
                    <a:latin typeface="Calibri Light" panose="020F0302020204030204" pitchFamily="34" charset="0"/>
                    <a:cs typeface="Arial" panose="020B0604020202020204" pitchFamily="34" charset="0"/>
                    <a:sym typeface="Symbol"/>
                  </a:rPr>
                  <a:t></a:t>
                </a:r>
                <a:endParaRPr lang="en-GB" sz="1400" b="1" dirty="0">
                  <a:solidFill>
                    <a:srgbClr val="C00000"/>
                  </a:solidFill>
                  <a:latin typeface="Calibri Light" panose="020F03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4" name="Text Box 101">
                <a:extLst>
                  <a:ext uri="{FF2B5EF4-FFF2-40B4-BE49-F238E27FC236}">
                    <a16:creationId xmlns:a16="http://schemas.microsoft.com/office/drawing/2014/main" id="{D6F93400-EACE-405D-A5E4-0137A1AE48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49894" y="5342195"/>
                <a:ext cx="58652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fr-FR"/>
                </a:defPPr>
                <a:lvl1pPr>
                  <a:spcBef>
                    <a:spcPct val="50000"/>
                  </a:spcBef>
                  <a:defRPr sz="1600">
                    <a:solidFill>
                      <a:srgbClr val="C00000"/>
                    </a:solidFill>
                    <a:latin typeface="Comic Sans MS" pitchFamily="66" charset="0"/>
                  </a:defRPr>
                </a:lvl1pPr>
              </a:lstStyle>
              <a:p>
                <a:pPr algn="ctr"/>
                <a:r>
                  <a:rPr lang="en-GB" altLang="fr-FR" sz="14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and</a:t>
                </a:r>
              </a:p>
            </p:txBody>
          </p:sp>
          <p:sp>
            <p:nvSpPr>
              <p:cNvPr id="205" name="Text Box 2">
                <a:extLst>
                  <a:ext uri="{FF2B5EF4-FFF2-40B4-BE49-F238E27FC236}">
                    <a16:creationId xmlns:a16="http://schemas.microsoft.com/office/drawing/2014/main" id="{91BC4415-2308-4C30-B92B-6AE6DCFD64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69739" y="5296028"/>
                <a:ext cx="2599151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en-GB" altLang="fr-FR" sz="2000" dirty="0">
                    <a:solidFill>
                      <a:srgbClr val="C00000"/>
                    </a:solidFill>
                    <a:latin typeface="Calibri Light" panose="020F0302020204030204" pitchFamily="34" charset="0"/>
                  </a:rPr>
                  <a:t> </a:t>
                </a:r>
                <a:r>
                  <a:rPr lang="en-GB" altLang="fr-FR" sz="2000" dirty="0">
                    <a:solidFill>
                      <a:srgbClr val="C00000"/>
                    </a:solidFill>
                    <a:latin typeface="Calibri Light" panose="020F0302020204030204" pitchFamily="34" charset="0"/>
                    <a:sym typeface="Wingdings" panose="05000000000000000000" pitchFamily="2" charset="2"/>
                  </a:rPr>
                  <a:t> </a:t>
                </a:r>
                <a:r>
                  <a:rPr lang="en-GB" altLang="fr-FR" sz="2000" u="sng" dirty="0">
                    <a:solidFill>
                      <a:srgbClr val="C00000"/>
                    </a:solidFill>
                    <a:latin typeface="Calibri Light" panose="020F0302020204030204" pitchFamily="34" charset="0"/>
                    <a:sym typeface="Wingdings" panose="05000000000000000000" pitchFamily="2" charset="2"/>
                  </a:rPr>
                  <a:t>Best values</a:t>
                </a:r>
                <a:r>
                  <a:rPr lang="en-GB" altLang="fr-FR" sz="2000" dirty="0">
                    <a:solidFill>
                      <a:srgbClr val="C00000"/>
                    </a:solidFill>
                    <a:latin typeface="Calibri Light" panose="020F0302020204030204" pitchFamily="34" charset="0"/>
                    <a:sym typeface="Wingdings" panose="05000000000000000000" pitchFamily="2" charset="2"/>
                  </a:rPr>
                  <a:t> of</a:t>
                </a:r>
                <a:endParaRPr lang="en-GB" altLang="fr-FR" sz="2000" dirty="0">
                  <a:solidFill>
                    <a:srgbClr val="C00000"/>
                  </a:solidFill>
                  <a:latin typeface="Calibri Light" panose="020F0302020204030204" pitchFamily="34" charset="0"/>
                </a:endParaRPr>
              </a:p>
            </p:txBody>
          </p:sp>
        </p:grpSp>
        <p:grpSp>
          <p:nvGrpSpPr>
            <p:cNvPr id="174" name="Groupe 239">
              <a:extLst>
                <a:ext uri="{FF2B5EF4-FFF2-40B4-BE49-F238E27FC236}">
                  <a16:creationId xmlns:a16="http://schemas.microsoft.com/office/drawing/2014/main" id="{F70D9B07-0041-4415-B661-436EDFFA721E}"/>
                </a:ext>
              </a:extLst>
            </p:cNvPr>
            <p:cNvGrpSpPr/>
            <p:nvPr/>
          </p:nvGrpSpPr>
          <p:grpSpPr>
            <a:xfrm>
              <a:off x="361966" y="5329266"/>
              <a:ext cx="2909323" cy="1008634"/>
              <a:chOff x="738966" y="4304107"/>
              <a:chExt cx="2909323" cy="1008634"/>
            </a:xfrm>
          </p:grpSpPr>
          <p:grpSp>
            <p:nvGrpSpPr>
              <p:cNvPr id="196" name="Groupe 261">
                <a:extLst>
                  <a:ext uri="{FF2B5EF4-FFF2-40B4-BE49-F238E27FC236}">
                    <a16:creationId xmlns:a16="http://schemas.microsoft.com/office/drawing/2014/main" id="{18E7B1EB-AA8E-4B71-91B9-94863FB5C110}"/>
                  </a:ext>
                </a:extLst>
              </p:cNvPr>
              <p:cNvGrpSpPr/>
              <p:nvPr/>
            </p:nvGrpSpPr>
            <p:grpSpPr>
              <a:xfrm>
                <a:off x="1246990" y="4304107"/>
                <a:ext cx="2093101" cy="349999"/>
                <a:chOff x="1246990" y="4304107"/>
                <a:chExt cx="2093101" cy="349999"/>
              </a:xfrm>
            </p:grpSpPr>
            <p:graphicFrame>
              <p:nvGraphicFramePr>
                <p:cNvPr id="198" name="Objet 263">
                  <a:extLst>
                    <a:ext uri="{FF2B5EF4-FFF2-40B4-BE49-F238E27FC236}">
                      <a16:creationId xmlns:a16="http://schemas.microsoft.com/office/drawing/2014/main" id="{6286285B-A285-429E-BB88-FB25CBFD407E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1246990" y="4304107"/>
                <a:ext cx="982572" cy="3499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720" name="Équation" r:id="rId11" imgW="698400" imgH="253800" progId="Equation.3">
                        <p:embed/>
                      </p:oleObj>
                    </mc:Choice>
                    <mc:Fallback>
                      <p:oleObj name="Équation" r:id="rId11" imgW="698400" imgH="253800" progId="Equation.3">
                        <p:embed/>
                        <p:pic>
                          <p:nvPicPr>
                            <p:cNvPr id="0" name="Picture 460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246990" y="4304107"/>
                              <a:ext cx="982572" cy="349999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199" name="Objet 264">
                  <a:extLst>
                    <a:ext uri="{FF2B5EF4-FFF2-40B4-BE49-F238E27FC236}">
                      <a16:creationId xmlns:a16="http://schemas.microsoft.com/office/drawing/2014/main" id="{B83DAD09-49E4-4ABC-A2A4-928EFCF52BD5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2316972" y="4307689"/>
                <a:ext cx="1023119" cy="33972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721" name="Équation" r:id="rId13" imgW="749160" imgH="253800" progId="Equation.3">
                        <p:embed/>
                      </p:oleObj>
                    </mc:Choice>
                    <mc:Fallback>
                      <p:oleObj name="Équation" r:id="rId13" imgW="749160" imgH="253800" progId="Equation.3">
                        <p:embed/>
                        <p:pic>
                          <p:nvPicPr>
                            <p:cNvPr id="0" name="Picture 461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16972" y="4307689"/>
                              <a:ext cx="1023119" cy="339723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sp>
            <p:nvSpPr>
              <p:cNvPr id="197" name="Rectangle 262">
                <a:extLst>
                  <a:ext uri="{FF2B5EF4-FFF2-40B4-BE49-F238E27FC236}">
                    <a16:creationId xmlns:a16="http://schemas.microsoft.com/office/drawing/2014/main" id="{5181E9B9-038C-40AF-AAD6-AF30FF9768D9}"/>
                  </a:ext>
                </a:extLst>
              </p:cNvPr>
              <p:cNvSpPr/>
              <p:nvPr/>
            </p:nvSpPr>
            <p:spPr>
              <a:xfrm>
                <a:off x="738966" y="4604855"/>
                <a:ext cx="2909323" cy="7078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99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GB" altLang="fr-FR" sz="16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XC </a:t>
                </a:r>
                <a:r>
                  <a:rPr lang="en-GB" altLang="fr-FR" sz="1600" dirty="0">
                    <a:solidFill>
                      <a:schemeClr val="tx1"/>
                    </a:solidFill>
                    <a:latin typeface="Calibri Light" panose="020F0302020204030204" pitchFamily="34" charset="0"/>
                    <a:sym typeface="Symbol"/>
                  </a:rPr>
                  <a:t> [</a:t>
                </a:r>
                <a:r>
                  <a:rPr lang="en-GB" altLang="fr-FR" sz="1600" dirty="0">
                    <a:solidFill>
                      <a:schemeClr val="tx1"/>
                    </a:solidFill>
                    <a:latin typeface="Calibri Light" panose="020F0302020204030204" pitchFamily="34" charset="0"/>
                  </a:rPr>
                  <a:t>–N/4;N/4]</a:t>
                </a:r>
              </a:p>
              <a:p>
                <a:pPr algn="ctr">
                  <a:spcBef>
                    <a:spcPct val="50000"/>
                  </a:spcBef>
                </a:pPr>
                <a:r>
                  <a:rPr lang="en-GB" altLang="fr-FR" sz="1600" dirty="0">
                    <a:solidFill>
                      <a:schemeClr val="tx1"/>
                    </a:solidFill>
                    <a:latin typeface="Calibri Light" panose="020F0302020204030204" pitchFamily="34" charset="0"/>
                    <a:sym typeface="Symbol"/>
                  </a:rPr>
                  <a:t> [-/3;/3]</a:t>
                </a:r>
                <a:endParaRPr lang="en-GB" altLang="fr-FR" sz="16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175" name="Rectangle 240">
              <a:extLst>
                <a:ext uri="{FF2B5EF4-FFF2-40B4-BE49-F238E27FC236}">
                  <a16:creationId xmlns:a16="http://schemas.microsoft.com/office/drawing/2014/main" id="{1B3B59EB-F2C5-47B2-B415-2E58E2B14A94}"/>
                </a:ext>
              </a:extLst>
            </p:cNvPr>
            <p:cNvSpPr/>
            <p:nvPr/>
          </p:nvSpPr>
          <p:spPr>
            <a:xfrm>
              <a:off x="565321" y="4396125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76" name="Rectangle 241">
              <a:extLst>
                <a:ext uri="{FF2B5EF4-FFF2-40B4-BE49-F238E27FC236}">
                  <a16:creationId xmlns:a16="http://schemas.microsoft.com/office/drawing/2014/main" id="{467FADCB-0405-4783-8BB0-70A4E82BBFA8}"/>
                </a:ext>
              </a:extLst>
            </p:cNvPr>
            <p:cNvSpPr/>
            <p:nvPr/>
          </p:nvSpPr>
          <p:spPr>
            <a:xfrm>
              <a:off x="2374134" y="4190385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77" name="Forme libre 242">
              <a:extLst>
                <a:ext uri="{FF2B5EF4-FFF2-40B4-BE49-F238E27FC236}">
                  <a16:creationId xmlns:a16="http://schemas.microsoft.com/office/drawing/2014/main" id="{9316CBA1-0063-492C-AE83-A123A4237E4D}"/>
                </a:ext>
              </a:extLst>
            </p:cNvPr>
            <p:cNvSpPr/>
            <p:nvPr/>
          </p:nvSpPr>
          <p:spPr>
            <a:xfrm>
              <a:off x="1563755" y="4418744"/>
              <a:ext cx="2111375" cy="804545"/>
            </a:xfrm>
            <a:custGeom>
              <a:avLst/>
              <a:gdLst>
                <a:gd name="connsiteX0" fmla="*/ 0 w 2041301"/>
                <a:gd name="connsiteY0" fmla="*/ 804930 h 804930"/>
                <a:gd name="connsiteX1" fmla="*/ 173864 w 2041301"/>
                <a:gd name="connsiteY1" fmla="*/ 0 h 804930"/>
                <a:gd name="connsiteX2" fmla="*/ 2034862 w 2041301"/>
                <a:gd name="connsiteY2" fmla="*/ 12879 h 804930"/>
                <a:gd name="connsiteX3" fmla="*/ 2041301 w 2041301"/>
                <a:gd name="connsiteY3" fmla="*/ 804930 h 804930"/>
                <a:gd name="connsiteX4" fmla="*/ 0 w 2041301"/>
                <a:gd name="connsiteY4" fmla="*/ 804930 h 804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1301" h="804930">
                  <a:moveTo>
                    <a:pt x="0" y="804930"/>
                  </a:moveTo>
                  <a:lnTo>
                    <a:pt x="173864" y="0"/>
                  </a:lnTo>
                  <a:lnTo>
                    <a:pt x="2034862" y="12879"/>
                  </a:lnTo>
                  <a:cubicBezTo>
                    <a:pt x="2037008" y="276896"/>
                    <a:pt x="2039155" y="540913"/>
                    <a:pt x="2041301" y="804930"/>
                  </a:cubicBezTo>
                  <a:lnTo>
                    <a:pt x="0" y="804930"/>
                  </a:lnTo>
                  <a:close/>
                </a:path>
              </a:pathLst>
            </a:cu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8" name="Forme libre 243">
              <a:extLst>
                <a:ext uri="{FF2B5EF4-FFF2-40B4-BE49-F238E27FC236}">
                  <a16:creationId xmlns:a16="http://schemas.microsoft.com/office/drawing/2014/main" id="{C5066521-ECA7-47DB-A33F-50EA1B305DD0}"/>
                </a:ext>
              </a:extLst>
            </p:cNvPr>
            <p:cNvSpPr/>
            <p:nvPr/>
          </p:nvSpPr>
          <p:spPr>
            <a:xfrm>
              <a:off x="565321" y="4010121"/>
              <a:ext cx="633095" cy="817245"/>
            </a:xfrm>
            <a:custGeom>
              <a:avLst/>
              <a:gdLst>
                <a:gd name="connsiteX0" fmla="*/ 2478 w 633543"/>
                <a:gd name="connsiteY0" fmla="*/ 0 h 817808"/>
                <a:gd name="connsiteX1" fmla="*/ 633543 w 633543"/>
                <a:gd name="connsiteY1" fmla="*/ 12878 h 817808"/>
                <a:gd name="connsiteX2" fmla="*/ 466117 w 633543"/>
                <a:gd name="connsiteY2" fmla="*/ 817808 h 817808"/>
                <a:gd name="connsiteX3" fmla="*/ 2478 w 633543"/>
                <a:gd name="connsiteY3" fmla="*/ 817808 h 817808"/>
                <a:gd name="connsiteX4" fmla="*/ 2478 w 633543"/>
                <a:gd name="connsiteY4" fmla="*/ 0 h 817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3543" h="817808">
                  <a:moveTo>
                    <a:pt x="2478" y="0"/>
                  </a:moveTo>
                  <a:lnTo>
                    <a:pt x="633543" y="12878"/>
                  </a:lnTo>
                  <a:lnTo>
                    <a:pt x="466117" y="817808"/>
                  </a:lnTo>
                  <a:lnTo>
                    <a:pt x="2478" y="817808"/>
                  </a:lnTo>
                  <a:cubicBezTo>
                    <a:pt x="332" y="551645"/>
                    <a:pt x="-1815" y="285481"/>
                    <a:pt x="2478" y="0"/>
                  </a:cubicBezTo>
                  <a:close/>
                </a:path>
              </a:pathLst>
            </a:custGeom>
            <a:noFill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sp>
          <p:nvSpPr>
            <p:cNvPr id="179" name="Rectangle 244">
              <a:extLst>
                <a:ext uri="{FF2B5EF4-FFF2-40B4-BE49-F238E27FC236}">
                  <a16:creationId xmlns:a16="http://schemas.microsoft.com/office/drawing/2014/main" id="{BEAE42E1-156B-45C3-B28A-814C17E2DBE3}"/>
                </a:ext>
              </a:extLst>
            </p:cNvPr>
            <p:cNvSpPr/>
            <p:nvPr/>
          </p:nvSpPr>
          <p:spPr>
            <a:xfrm>
              <a:off x="969561" y="4132513"/>
              <a:ext cx="2585720" cy="803275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  <p:cxnSp>
          <p:nvCxnSpPr>
            <p:cNvPr id="180" name="Connecteur droit 245">
              <a:extLst>
                <a:ext uri="{FF2B5EF4-FFF2-40B4-BE49-F238E27FC236}">
                  <a16:creationId xmlns:a16="http://schemas.microsoft.com/office/drawing/2014/main" id="{36889727-CAE2-410E-AB08-1719D12FE0AD}"/>
                </a:ext>
              </a:extLst>
            </p:cNvPr>
            <p:cNvCxnSpPr/>
            <p:nvPr/>
          </p:nvCxnSpPr>
          <p:spPr>
            <a:xfrm flipH="1">
              <a:off x="1403508" y="3964693"/>
              <a:ext cx="222307" cy="1073098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Zone de texte 2">
              <a:extLst>
                <a:ext uri="{FF2B5EF4-FFF2-40B4-BE49-F238E27FC236}">
                  <a16:creationId xmlns:a16="http://schemas.microsoft.com/office/drawing/2014/main" id="{82D95C86-1C01-429D-90F9-EF59805D6E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7683" y="3684860"/>
              <a:ext cx="47467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en-GB" sz="1800" dirty="0">
                  <a:solidFill>
                    <a:srgbClr val="FF0000"/>
                  </a:solidFill>
                  <a:effectLst/>
                  <a:latin typeface="Times"/>
                  <a:ea typeface="Times New Roman"/>
                  <a:cs typeface="Times New Roman"/>
                  <a:sym typeface="Symbol"/>
                </a:rPr>
                <a:t> ?</a:t>
              </a:r>
              <a:endParaRPr lang="fr-FR" sz="1600" dirty="0">
                <a:solidFill>
                  <a:srgbClr val="FF0000"/>
                </a:solidFill>
                <a:effectLst/>
                <a:latin typeface="Times"/>
                <a:ea typeface="Times New Roman"/>
                <a:cs typeface="Times New Roman"/>
              </a:endParaRPr>
            </a:p>
          </p:txBody>
        </p:sp>
        <p:sp>
          <p:nvSpPr>
            <p:cNvPr id="182" name="ZoneTexte 247">
              <a:extLst>
                <a:ext uri="{FF2B5EF4-FFF2-40B4-BE49-F238E27FC236}">
                  <a16:creationId xmlns:a16="http://schemas.microsoft.com/office/drawing/2014/main" id="{3D797E3C-67C7-4797-A394-0D081A711415}"/>
                </a:ext>
              </a:extLst>
            </p:cNvPr>
            <p:cNvSpPr txBox="1"/>
            <p:nvPr/>
          </p:nvSpPr>
          <p:spPr>
            <a:xfrm>
              <a:off x="2497614" y="4596159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3" name="Connecteur droit 248">
              <a:extLst>
                <a:ext uri="{FF2B5EF4-FFF2-40B4-BE49-F238E27FC236}">
                  <a16:creationId xmlns:a16="http://schemas.microsoft.com/office/drawing/2014/main" id="{D71490F6-3AB0-4AB1-91C7-8D97BEDE3C55}"/>
                </a:ext>
              </a:extLst>
            </p:cNvPr>
            <p:cNvCxnSpPr/>
            <p:nvPr/>
          </p:nvCxnSpPr>
          <p:spPr>
            <a:xfrm flipH="1">
              <a:off x="1500947" y="3964693"/>
              <a:ext cx="14748" cy="106547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ZoneTexte 249">
              <a:extLst>
                <a:ext uri="{FF2B5EF4-FFF2-40B4-BE49-F238E27FC236}">
                  <a16:creationId xmlns:a16="http://schemas.microsoft.com/office/drawing/2014/main" id="{8D5AE862-EDCB-4958-8000-E5F41F6C2619}"/>
                </a:ext>
              </a:extLst>
            </p:cNvPr>
            <p:cNvSpPr txBox="1"/>
            <p:nvPr/>
          </p:nvSpPr>
          <p:spPr>
            <a:xfrm>
              <a:off x="672889" y="4131243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85" name="ZoneTexte 250">
              <a:extLst>
                <a:ext uri="{FF2B5EF4-FFF2-40B4-BE49-F238E27FC236}">
                  <a16:creationId xmlns:a16="http://schemas.microsoft.com/office/drawing/2014/main" id="{79513709-D3AC-405A-8A96-98B08E92E355}"/>
                </a:ext>
              </a:extLst>
            </p:cNvPr>
            <p:cNvSpPr txBox="1"/>
            <p:nvPr/>
          </p:nvSpPr>
          <p:spPr>
            <a:xfrm>
              <a:off x="2309922" y="4304392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86" name="ZoneTexte 251">
              <a:extLst>
                <a:ext uri="{FF2B5EF4-FFF2-40B4-BE49-F238E27FC236}">
                  <a16:creationId xmlns:a16="http://schemas.microsoft.com/office/drawing/2014/main" id="{92BBC9F2-4BF0-439A-9B16-D4F9D7C34B3E}"/>
                </a:ext>
              </a:extLst>
            </p:cNvPr>
            <p:cNvSpPr txBox="1"/>
            <p:nvPr/>
          </p:nvSpPr>
          <p:spPr>
            <a:xfrm>
              <a:off x="1059144" y="4304391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cxnSp>
          <p:nvCxnSpPr>
            <p:cNvPr id="187" name="Connecteur droit avec flèche 252">
              <a:extLst>
                <a:ext uri="{FF2B5EF4-FFF2-40B4-BE49-F238E27FC236}">
                  <a16:creationId xmlns:a16="http://schemas.microsoft.com/office/drawing/2014/main" id="{D34ED6E6-8374-4CB6-B224-10C8E7BF9761}"/>
                </a:ext>
              </a:extLst>
            </p:cNvPr>
            <p:cNvCxnSpPr/>
            <p:nvPr/>
          </p:nvCxnSpPr>
          <p:spPr>
            <a:xfrm flipV="1">
              <a:off x="1245472" y="4357731"/>
              <a:ext cx="0" cy="18000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Connecteur droit avec flèche 253">
              <a:extLst>
                <a:ext uri="{FF2B5EF4-FFF2-40B4-BE49-F238E27FC236}">
                  <a16:creationId xmlns:a16="http://schemas.microsoft.com/office/drawing/2014/main" id="{B954B6B9-5958-47EE-AFA0-F2618AB158FC}"/>
                </a:ext>
              </a:extLst>
            </p:cNvPr>
            <p:cNvCxnSpPr/>
            <p:nvPr/>
          </p:nvCxnSpPr>
          <p:spPr>
            <a:xfrm flipH="1">
              <a:off x="833613" y="4369008"/>
              <a:ext cx="41980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Connecteur droit avec flèche 254">
              <a:extLst>
                <a:ext uri="{FF2B5EF4-FFF2-40B4-BE49-F238E27FC236}">
                  <a16:creationId xmlns:a16="http://schemas.microsoft.com/office/drawing/2014/main" id="{9B6820D1-87B5-4405-AF96-890820837D41}"/>
                </a:ext>
              </a:extLst>
            </p:cNvPr>
            <p:cNvCxnSpPr/>
            <p:nvPr/>
          </p:nvCxnSpPr>
          <p:spPr>
            <a:xfrm>
              <a:off x="2497614" y="4544017"/>
              <a:ext cx="0" cy="30310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Connecteur droit avec flèche 255">
              <a:extLst>
                <a:ext uri="{FF2B5EF4-FFF2-40B4-BE49-F238E27FC236}">
                  <a16:creationId xmlns:a16="http://schemas.microsoft.com/office/drawing/2014/main" id="{BAAB193D-4AD2-4247-A96C-61F06C5FA097}"/>
                </a:ext>
              </a:extLst>
            </p:cNvPr>
            <p:cNvCxnSpPr/>
            <p:nvPr/>
          </p:nvCxnSpPr>
          <p:spPr>
            <a:xfrm>
              <a:off x="2497614" y="4836517"/>
              <a:ext cx="192538" cy="37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1" name="ZoneTexte 256">
              <a:extLst>
                <a:ext uri="{FF2B5EF4-FFF2-40B4-BE49-F238E27FC236}">
                  <a16:creationId xmlns:a16="http://schemas.microsoft.com/office/drawing/2014/main" id="{AF1C5810-B951-493C-97B5-648DA0E8E4BF}"/>
                </a:ext>
              </a:extLst>
            </p:cNvPr>
            <p:cNvSpPr txBox="1"/>
            <p:nvPr/>
          </p:nvSpPr>
          <p:spPr>
            <a:xfrm>
              <a:off x="1356931" y="4330975"/>
              <a:ext cx="4179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tx1"/>
                  </a:solidFill>
                </a:rPr>
                <a:t>+</a:t>
              </a:r>
            </a:p>
          </p:txBody>
        </p:sp>
        <p:sp>
          <p:nvSpPr>
            <p:cNvPr id="192" name="Rectangle 257">
              <a:extLst>
                <a:ext uri="{FF2B5EF4-FFF2-40B4-BE49-F238E27FC236}">
                  <a16:creationId xmlns:a16="http://schemas.microsoft.com/office/drawing/2014/main" id="{A59407BF-7816-4195-8C76-1D5FDBBF53CF}"/>
                </a:ext>
              </a:extLst>
            </p:cNvPr>
            <p:cNvSpPr/>
            <p:nvPr/>
          </p:nvSpPr>
          <p:spPr>
            <a:xfrm>
              <a:off x="2619442" y="4658789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3" name="Rectangle 258">
              <a:extLst>
                <a:ext uri="{FF2B5EF4-FFF2-40B4-BE49-F238E27FC236}">
                  <a16:creationId xmlns:a16="http://schemas.microsoft.com/office/drawing/2014/main" id="{128583A2-7506-4D3A-BDB8-1A2CDD07F122}"/>
                </a:ext>
              </a:extLst>
            </p:cNvPr>
            <p:cNvSpPr/>
            <p:nvPr/>
          </p:nvSpPr>
          <p:spPr>
            <a:xfrm>
              <a:off x="2077720" y="4557068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4" name="Rectangle 259">
              <a:extLst>
                <a:ext uri="{FF2B5EF4-FFF2-40B4-BE49-F238E27FC236}">
                  <a16:creationId xmlns:a16="http://schemas.microsoft.com/office/drawing/2014/main" id="{CBF59314-13C5-4E5C-940B-AAAFC3DA83DF}"/>
                </a:ext>
              </a:extLst>
            </p:cNvPr>
            <p:cNvSpPr/>
            <p:nvPr/>
          </p:nvSpPr>
          <p:spPr>
            <a:xfrm>
              <a:off x="531086" y="4114966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95" name="Rectangle 260">
              <a:extLst>
                <a:ext uri="{FF2B5EF4-FFF2-40B4-BE49-F238E27FC236}">
                  <a16:creationId xmlns:a16="http://schemas.microsoft.com/office/drawing/2014/main" id="{524AD473-2B1A-4BA4-9D24-B92DC3F82E45}"/>
                </a:ext>
              </a:extLst>
            </p:cNvPr>
            <p:cNvSpPr/>
            <p:nvPr/>
          </p:nvSpPr>
          <p:spPr>
            <a:xfrm>
              <a:off x="1021216" y="4592619"/>
              <a:ext cx="464403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GB" altLang="fr-FR" sz="12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</a:t>
              </a:r>
              <a:r>
                <a:rPr lang="en-GB" altLang="fr-FR" sz="1200" baseline="-25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10" name="Groupe 275">
            <a:extLst>
              <a:ext uri="{FF2B5EF4-FFF2-40B4-BE49-F238E27FC236}">
                <a16:creationId xmlns:a16="http://schemas.microsoft.com/office/drawing/2014/main" id="{EF1B33A9-CD0B-4770-8DC7-252D848C505E}"/>
              </a:ext>
            </a:extLst>
          </p:cNvPr>
          <p:cNvGrpSpPr/>
          <p:nvPr/>
        </p:nvGrpSpPr>
        <p:grpSpPr>
          <a:xfrm>
            <a:off x="3787370" y="3861048"/>
            <a:ext cx="5868794" cy="2446082"/>
            <a:chOff x="4195830" y="3861048"/>
            <a:chExt cx="5460334" cy="24460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Rectangle 276">
                  <a:extLst>
                    <a:ext uri="{FF2B5EF4-FFF2-40B4-BE49-F238E27FC236}">
                      <a16:creationId xmlns:a16="http://schemas.microsoft.com/office/drawing/2014/main" id="{5323E131-9278-4E8B-AACE-BF80EE06F034}"/>
                    </a:ext>
                  </a:extLst>
                </p:cNvPr>
                <p:cNvSpPr/>
                <p:nvPr/>
              </p:nvSpPr>
              <p:spPr>
                <a:xfrm>
                  <a:off x="4587512" y="4447731"/>
                  <a:ext cx="4059411" cy="107715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ew York"/>
                        </a:rPr>
                        <m:t>𝜀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ew York"/>
                        </a:rPr>
                        <m:t>= 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ew York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ew York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ew York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(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/2+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New York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−</m:t>
                                      </m:r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New York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New York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num>
                        <m:den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New York"/>
                            </a:rPr>
                            <m:t>𝑛</m:t>
                          </m:r>
                        </m:den>
                      </m:f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New York"/>
                        </a:rPr>
                        <m:t>−1</m:t>
                      </m:r>
                    </m:oMath>
                  </a14:m>
                  <a:r>
                    <a:rPr lang="en-GB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  <a:cs typeface="New York"/>
                    </a:rPr>
                    <a:t>	</a:t>
                  </a:r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7" name="Rectangle 2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7512" y="4447731"/>
                  <a:ext cx="4059411" cy="1077154"/>
                </a:xfrm>
                <a:prstGeom prst="rect">
                  <a:avLst/>
                </a:prstGeom>
                <a:blipFill>
                  <a:blip r:embed="rId15" cstate="print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2" name="ZoneTexte 277">
              <a:extLst>
                <a:ext uri="{FF2B5EF4-FFF2-40B4-BE49-F238E27FC236}">
                  <a16:creationId xmlns:a16="http://schemas.microsoft.com/office/drawing/2014/main" id="{CC31C391-47AF-41D7-8930-6EA58ADD4856}"/>
                </a:ext>
              </a:extLst>
            </p:cNvPr>
            <p:cNvSpPr txBox="1"/>
            <p:nvPr/>
          </p:nvSpPr>
          <p:spPr>
            <a:xfrm>
              <a:off x="4427984" y="3861048"/>
              <a:ext cx="3037321" cy="4234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600" dirty="0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Pseudo </a:t>
              </a:r>
              <a:r>
                <a:rPr lang="fr-FR" sz="16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strain</a:t>
              </a:r>
              <a:r>
                <a:rPr lang="fr-FR" sz="1600" dirty="0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 </a:t>
              </a:r>
              <a:r>
                <a:rPr lang="fr-FR" sz="1600" dirty="0" err="1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calculation</a:t>
              </a:r>
              <a:r>
                <a:rPr lang="fr-FR" sz="1600" dirty="0">
                  <a:solidFill>
                    <a:srgbClr val="FF0000"/>
                  </a:solidFill>
                  <a:latin typeface="Calibri Light" panose="020F0302020204030204" pitchFamily="34" charset="0"/>
                  <a:cs typeface="Arial" panose="020B0604020202020204" pitchFamily="34" charset="0"/>
                </a:rPr>
                <a:t>:</a:t>
              </a:r>
            </a:p>
          </p:txBody>
        </p:sp>
        <p:sp>
          <p:nvSpPr>
            <p:cNvPr id="213" name="ZoneTexte 278">
              <a:extLst>
                <a:ext uri="{FF2B5EF4-FFF2-40B4-BE49-F238E27FC236}">
                  <a16:creationId xmlns:a16="http://schemas.microsoft.com/office/drawing/2014/main" id="{46C41EF5-6B62-4997-A364-5FD9D78CFE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5830" y="5106801"/>
              <a:ext cx="5460334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552450" lvl="2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Threshold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</a:t>
              </a: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used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to </a:t>
              </a: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discriminate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crack occurrence </a:t>
              </a: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from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</a:t>
              </a:r>
              <a:r>
                <a:rPr lang="fr-FR" sz="1600" b="0" dirty="0" err="1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measurement</a:t>
              </a:r>
              <a:r>
                <a:rPr lang="fr-FR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 noise</a:t>
              </a:r>
              <a:endParaRPr lang="en-GB" sz="1600" b="0" dirty="0">
                <a:solidFill>
                  <a:schemeClr val="tx1"/>
                </a:solidFill>
                <a:latin typeface="Calibri Light" panose="020F0302020204030204" pitchFamily="34" charset="0"/>
                <a:cs typeface="Arial" panose="020B0604020202020204" pitchFamily="34" charset="0"/>
                <a:sym typeface="Wingdings" pitchFamily="2" charset="2"/>
              </a:endParaRPr>
            </a:p>
            <a:p>
              <a:pPr marL="552450" lvl="2" indent="-171450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ü"/>
                <a:defRPr/>
              </a:pPr>
              <a:r>
                <a:rPr lang="en-GB" sz="1600" b="0" dirty="0">
                  <a:solidFill>
                    <a:schemeClr val="tx1"/>
                  </a:solidFill>
                  <a:latin typeface="Calibri Light" panose="020F0302020204030204" pitchFamily="34" charset="0"/>
                  <a:cs typeface="Arial" panose="020B0604020202020204" pitchFamily="34" charset="0"/>
                  <a:sym typeface="Wingdings" pitchFamily="2" charset="2"/>
                </a:rPr>
                <a:t>Automatic crack measurement procedure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28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pl-PL" dirty="0"/>
              <a:t>Presentation plan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4"/>
          </p:nvPr>
        </p:nvSpPr>
        <p:spPr>
          <a:xfrm>
            <a:off x="0" y="6592569"/>
            <a:ext cx="6780628" cy="265431"/>
          </a:xfrm>
        </p:spPr>
        <p:txBody>
          <a:bodyPr>
            <a:noAutofit/>
          </a:bodyPr>
          <a:lstStyle/>
          <a:p>
            <a:pPr/>
            <a:r>
              <a:rPr lang="en-GB" sz="1200" dirty="0" i="1"/>
              <a:t>Robert Kaczmarek, IRCER-UNILIM, </a:t>
            </a:r>
            <a:r>
              <a:rPr lang="en-GB" sz="1200" dirty="0" err="1" i="1"/>
              <a:t>Journées</a:t>
            </a:r>
            <a:r>
              <a:rPr lang="en-GB" sz="1200" dirty="0" i="1"/>
              <a:t> </a:t>
            </a:r>
            <a:r>
              <a:rPr lang="en-GB" sz="1200" dirty="0" err="1" i="1"/>
              <a:t>annuelles</a:t>
            </a:r>
            <a:r>
              <a:rPr lang="en-GB" sz="1200" dirty="0" i="1"/>
              <a:t> GFC 2018</a:t>
            </a:r>
            <a:endParaRPr lang="en-US" sz="1200" dirty="0"/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289372" y="1097280"/>
            <a:ext cx="8565255" cy="53340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rgbClr val="E85412"/>
              </a:buClr>
            </a:pPr>
            <a:r>
              <a:rPr lang="en-US" sz="2600" dirty="0" smtClean="0" i="1"/>
              <a:t>Introduction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Context of my European Ph.D. studies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Magnesia </a:t>
            </a:r>
            <a:r>
              <a:rPr lang="en-US" sz="2200" dirty="0"/>
              <a:t>s</a:t>
            </a:r>
            <a:r>
              <a:rPr lang="en-US" sz="2200" dirty="0" smtClean="0"/>
              <a:t>pinel materials</a:t>
            </a:r>
          </a:p>
          <a:p>
            <a:pPr>
              <a:lnSpc>
                <a:spcPct val="150000"/>
              </a:lnSpc>
              <a:buClr>
                <a:srgbClr val="E85412"/>
              </a:buClr>
            </a:pPr>
            <a:r>
              <a:rPr lang="en-US" sz="2600" dirty="0" smtClean="0" i="1"/>
              <a:t>Methods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Wedge Splitting Test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Two-Parts Digital Image Correlation</a:t>
            </a:r>
            <a:endParaRPr lang="pl-PL" sz="2200" dirty="0"/>
          </a:p>
          <a:p>
            <a:pPr>
              <a:lnSpc>
                <a:spcPct val="150000"/>
              </a:lnSpc>
              <a:buClr>
                <a:srgbClr val="E85412"/>
              </a:buClr>
            </a:pPr>
            <a:r>
              <a:rPr lang="en-US" sz="2600" dirty="0" i="1"/>
              <a:t>Results &amp; </a:t>
            </a:r>
            <a:r>
              <a:rPr lang="en-US" sz="2600" dirty="0" smtClean="0" i="1"/>
              <a:t>discussion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DIC and 2P-DIC comparison</a:t>
            </a:r>
          </a:p>
          <a:p>
            <a:pPr lvl="1">
              <a:lnSpc>
                <a:spcPct val="100000"/>
              </a:lnSpc>
            </a:pPr>
            <a:r>
              <a:rPr lang="en-US" sz="2200" dirty="0" smtClean="0"/>
              <a:t>Evaluation of fracture energy</a:t>
            </a:r>
            <a:endParaRPr lang="en-US" sz="2200" dirty="0"/>
          </a:p>
          <a:p>
            <a:pPr>
              <a:lnSpc>
                <a:spcPct val="150000"/>
              </a:lnSpc>
              <a:buClr>
                <a:srgbClr val="E85412"/>
              </a:buClr>
            </a:pPr>
            <a:r>
              <a:rPr lang="en-US" sz="2600" dirty="0" smtClean="0" i="1"/>
              <a:t>Conclusions &amp; perspectives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060263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37"/>
    </mc:Choice>
    <mc:Fallback xmlns="">
      <p:transition spd="slow" advTm="4423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US" dirty="0" smtClean="0"/>
              <a:t>FIRE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6" name="Image 4" descr="logo_FIRE_grandRe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90" y="180033"/>
            <a:ext cx="882502" cy="725621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50800" dist="127000" dir="2700000" algn="tl" rotWithShape="0">
              <a:prstClr val="black">
                <a:alpha val="40000"/>
              </a:prstClr>
            </a:outerShdw>
          </a:effectLst>
          <a:extLst/>
        </p:spPr>
      </p:pic>
      <p:sp>
        <p:nvSpPr>
          <p:cNvPr id="57" name="ZoneTexte 25"/>
          <p:cNvSpPr txBox="1"/>
          <p:nvPr/>
        </p:nvSpPr>
        <p:spPr>
          <a:xfrm>
            <a:off x="0" y="1054439"/>
            <a:ext cx="9126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 i="1">
                <a:solidFill>
                  <a:srgbClr val="09385A"/>
                </a:solidFill>
                <a:cs typeface="Arial" panose="020B0604020202020204" pitchFamily="34" charset="0"/>
              </a:rPr>
              <a:t>World-wide network of 10 academic institutions and 13 companies</a:t>
            </a:r>
          </a:p>
          <a:p>
            <a:pPr algn="ctr"/>
            <a:r>
              <a:rPr lang="en-GB" sz="1600" b="1" dirty="0" smtClean="0" i="1">
                <a:solidFill>
                  <a:srgbClr val="09385A"/>
                </a:solidFill>
                <a:cs typeface="Arial" panose="020B0604020202020204" pitchFamily="34" charset="0"/>
              </a:rPr>
              <a:t>active in the fields of refractories</a:t>
            </a:r>
          </a:p>
        </p:txBody>
      </p:sp>
      <p:pic>
        <p:nvPicPr>
          <p:cNvPr id="59" name="Image 5" descr="Carte_monde.png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E85412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978" y="1701792"/>
            <a:ext cx="7940357" cy="4187092"/>
          </a:xfrm>
          <a:prstGeom prst="rect">
            <a:avLst/>
          </a:prstGeom>
          <a:effectLst>
            <a:glow rad="12700">
              <a:schemeClr val="accent6">
                <a:alpha val="75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19799996" lon="0" rev="0"/>
            </a:camera>
            <a:lightRig rig="threePt" dir="t"/>
          </a:scene3d>
        </p:spPr>
      </p:pic>
      <p:cxnSp>
        <p:nvCxnSpPr>
          <p:cNvPr id="60" name="Connecteur en angle 11"/>
          <p:cNvCxnSpPr/>
          <p:nvPr/>
        </p:nvCxnSpPr>
        <p:spPr>
          <a:xfrm>
            <a:off x="7548738" y="3128414"/>
            <a:ext cx="258614" cy="104591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en angle 7"/>
          <p:cNvCxnSpPr/>
          <p:nvPr/>
        </p:nvCxnSpPr>
        <p:spPr>
          <a:xfrm rot="5400000">
            <a:off x="2720080" y="3659014"/>
            <a:ext cx="2312504" cy="720080"/>
          </a:xfrm>
          <a:prstGeom prst="bentConnector3">
            <a:avLst>
              <a:gd name="adj1" fmla="val 775"/>
            </a:avLst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en angle 62"/>
          <p:cNvCxnSpPr/>
          <p:nvPr/>
        </p:nvCxnSpPr>
        <p:spPr>
          <a:xfrm flipH="1">
            <a:off x="1797107" y="4693760"/>
            <a:ext cx="1130144" cy="184620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en angle 24"/>
          <p:cNvCxnSpPr/>
          <p:nvPr/>
        </p:nvCxnSpPr>
        <p:spPr>
          <a:xfrm flipH="1" flipV="1">
            <a:off x="3516292" y="1928359"/>
            <a:ext cx="771890" cy="765913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ZoneTexte 10"/>
          <p:cNvSpPr txBox="1"/>
          <p:nvPr/>
        </p:nvSpPr>
        <p:spPr>
          <a:xfrm>
            <a:off x="2900980" y="5175306"/>
            <a:ext cx="3818674" cy="630942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/>
            <a:r>
              <a:rPr lang="en-GB" sz="1200" b="1" dirty="0" smtClean="0" i="1">
                <a:solidFill>
                  <a:srgbClr val="B51621"/>
                </a:solidFill>
                <a:latin typeface="Arial"/>
                <a:cs typeface="Arial"/>
              </a:rPr>
              <a:t>ENSIL-ENSCI of Limoges (IRCER)</a:t>
            </a:r>
            <a:b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</a:br>
            <a:r>
              <a:rPr lang="en-GB" sz="1200" b="1" dirty="0" smtClean="0" i="1">
                <a:solidFill>
                  <a:srgbClr val="B51621"/>
                </a:solidFill>
                <a:latin typeface="Arial"/>
                <a:cs typeface="Arial"/>
              </a:rPr>
              <a:t>POLYTECH of </a:t>
            </a:r>
            <a:r>
              <a:rPr lang="en-GB" sz="1200" b="1" dirty="0" err="1" smtClean="0" i="1">
                <a:solidFill>
                  <a:srgbClr val="B51621"/>
                </a:solidFill>
                <a:latin typeface="Arial"/>
                <a:cs typeface="Arial"/>
              </a:rPr>
              <a:t>Orléans</a:t>
            </a:r>
            <a:r>
              <a:rPr lang="en-GB" sz="1200" b="1" dirty="0" smtClean="0" i="1">
                <a:solidFill>
                  <a:srgbClr val="B51621"/>
                </a:solidFill>
                <a:latin typeface="Arial"/>
                <a:cs typeface="Arial"/>
              </a:rPr>
              <a:t> (CEMHTI, PRISME)</a:t>
            </a:r>
          </a:p>
          <a:p>
            <a:pPr algn="ctr"/>
            <a:r>
              <a:rPr lang="en-GB" sz="1100" b="1" dirty="0" smtClean="0" i="1">
                <a:solidFill>
                  <a:srgbClr val="09385A"/>
                </a:solidFill>
                <a:cs typeface="Arial"/>
              </a:rPr>
              <a:t>ALTEO, CALDERYS, IMERYS, KERNEOS, ST-GOBAIN</a:t>
            </a:r>
            <a:endParaRPr lang="en-GB" sz="1100" b="1" dirty="0">
              <a:solidFill>
                <a:srgbClr val="09385A"/>
              </a:solidFill>
            </a:endParaRPr>
          </a:p>
        </p:txBody>
      </p:sp>
      <p:sp>
        <p:nvSpPr>
          <p:cNvPr id="65" name="ZoneTexte 11"/>
          <p:cNvSpPr txBox="1"/>
          <p:nvPr/>
        </p:nvSpPr>
        <p:spPr>
          <a:xfrm>
            <a:off x="4860224" y="1533264"/>
            <a:ext cx="2614486" cy="630942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/>
            <a:r>
              <a:rPr lang="en-GB" sz="1200" b="1" dirty="0" smtClean="0" i="1">
                <a:solidFill>
                  <a:srgbClr val="B51621"/>
                </a:solidFill>
                <a:latin typeface="Arial"/>
                <a:cs typeface="Arial"/>
              </a:rPr>
              <a:t>RWTH University of Aachen</a:t>
            </a:r>
            <a:b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</a:b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Technical University of Freiberg</a:t>
            </a:r>
            <a:endParaRPr lang="en-GB" sz="1100" b="1" dirty="0" smtClean="0">
              <a:solidFill>
                <a:srgbClr val="B51621"/>
              </a:solidFill>
              <a:cs typeface="Arial"/>
            </a:endParaRPr>
          </a:p>
          <a:p>
            <a:pPr/>
            <a:r>
              <a:rPr lang="en-GB" sz="1100" b="1" dirty="0" smtClean="0" i="1">
                <a:solidFill>
                  <a:srgbClr val="09385A"/>
                </a:solidFill>
                <a:cs typeface="Arial"/>
              </a:rPr>
              <a:t>ALMATIS</a:t>
            </a:r>
            <a:endParaRPr lang="en-GB" sz="1100" b="1" dirty="0">
              <a:solidFill>
                <a:srgbClr val="09385A"/>
              </a:solidFill>
            </a:endParaRPr>
          </a:p>
        </p:txBody>
      </p:sp>
      <p:sp>
        <p:nvSpPr>
          <p:cNvPr id="66" name="ZoneTexte 12"/>
          <p:cNvSpPr txBox="1"/>
          <p:nvPr/>
        </p:nvSpPr>
        <p:spPr>
          <a:xfrm>
            <a:off x="7589303" y="1686403"/>
            <a:ext cx="1554697" cy="646331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/>
            <a:r>
              <a:rPr lang="en-GB" sz="1200" b="1" dirty="0" err="1" smtClean="0" i="1">
                <a:solidFill>
                  <a:srgbClr val="B51621"/>
                </a:solidFill>
                <a:cs typeface="Arial"/>
              </a:rPr>
              <a:t>Montan</a:t>
            </a: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 </a:t>
            </a:r>
            <a:r>
              <a:rPr lang="en-GB" sz="1200" b="1" dirty="0" err="1" smtClean="0" i="1">
                <a:solidFill>
                  <a:srgbClr val="B51621"/>
                </a:solidFill>
                <a:cs typeface="Arial"/>
              </a:rPr>
              <a:t>Universität</a:t>
            </a: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/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of </a:t>
            </a:r>
            <a:r>
              <a:rPr lang="en-GB" sz="1200" b="1" dirty="0" err="1" smtClean="0" i="1">
                <a:solidFill>
                  <a:srgbClr val="B51621"/>
                </a:solidFill>
                <a:cs typeface="Arial"/>
              </a:rPr>
              <a:t>Leoben</a:t>
            </a: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 </a:t>
            </a:r>
            <a:r>
              <a:rPr lang="en-GB" sz="1200" b="1" dirty="0" smtClean="0" i="1">
                <a:solidFill>
                  <a:srgbClr val="B51621"/>
                </a:solidFill>
                <a:latin typeface="Arial"/>
                <a:cs typeface="Arial"/>
              </a:rPr>
              <a:t>(</a:t>
            </a:r>
            <a:r>
              <a:rPr lang="en-GB" sz="1200" b="1" dirty="0" err="1" smtClean="0" i="1">
                <a:solidFill>
                  <a:srgbClr val="B51621"/>
                </a:solidFill>
                <a:latin typeface="Arial"/>
                <a:cs typeface="Arial"/>
              </a:rPr>
              <a:t>CoC</a:t>
            </a:r>
            <a:r>
              <a:rPr lang="en-GB" sz="1200" b="1" dirty="0" smtClean="0" i="1">
                <a:solidFill>
                  <a:srgbClr val="B51621"/>
                </a:solidFill>
                <a:latin typeface="Arial"/>
                <a:cs typeface="Arial"/>
              </a:rPr>
              <a:t>)</a:t>
            </a:r>
            <a:br>
              <a:rPr lang="en-GB" sz="1200" b="1" dirty="0" smtClean="0">
                <a:solidFill>
                  <a:srgbClr val="B51621"/>
                </a:solidFill>
                <a:latin typeface="Arial"/>
                <a:cs typeface="Arial"/>
              </a:rPr>
            </a:br>
            <a:r>
              <a:rPr lang="en-GB" sz="1200" b="1" dirty="0" smtClean="0" i="1">
                <a:solidFill>
                  <a:srgbClr val="09385A"/>
                </a:solidFill>
                <a:cs typeface="Arial"/>
              </a:rPr>
              <a:t>RHI-MAGNESITA</a:t>
            </a:r>
            <a:endParaRPr lang="en-GB" sz="1100" b="1" dirty="0" smtClean="0">
              <a:solidFill>
                <a:srgbClr val="09385A"/>
              </a:solidFill>
              <a:latin typeface="Arial"/>
              <a:cs typeface="Arial"/>
            </a:endParaRPr>
          </a:p>
        </p:txBody>
      </p:sp>
      <p:sp>
        <p:nvSpPr>
          <p:cNvPr id="67" name="ZoneTexte 13"/>
          <p:cNvSpPr txBox="1"/>
          <p:nvPr/>
        </p:nvSpPr>
        <p:spPr>
          <a:xfrm>
            <a:off x="59906" y="4584067"/>
            <a:ext cx="1845800" cy="630942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/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Federal University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of São Carlos </a:t>
            </a:r>
            <a:r>
              <a:rPr lang="en-GB" sz="1200" b="1" dirty="0" smtClean="0" i="1">
                <a:solidFill>
                  <a:srgbClr val="B51621"/>
                </a:solidFill>
                <a:latin typeface="Arial"/>
                <a:cs typeface="Arial"/>
              </a:rPr>
              <a:t>(GEMM)</a:t>
            </a:r>
          </a:p>
          <a:p>
            <a:pPr/>
            <a:r>
              <a:rPr lang="en-GB" sz="1100" b="1" dirty="0" smtClean="0" i="1">
                <a:solidFill>
                  <a:srgbClr val="09385A"/>
                </a:solidFill>
                <a:cs typeface="Arial"/>
              </a:rPr>
              <a:t>RHI-MAGNESITA</a:t>
            </a:r>
            <a:endParaRPr lang="en-GB" sz="1100" b="1" dirty="0" smtClean="0">
              <a:solidFill>
                <a:srgbClr val="09385A"/>
              </a:solidFill>
              <a:latin typeface="Arial"/>
              <a:cs typeface="Arial"/>
            </a:endParaRPr>
          </a:p>
        </p:txBody>
      </p:sp>
      <p:sp>
        <p:nvSpPr>
          <p:cNvPr id="68" name="ZoneTexte 14"/>
          <p:cNvSpPr txBox="1"/>
          <p:nvPr/>
        </p:nvSpPr>
        <p:spPr>
          <a:xfrm>
            <a:off x="94734" y="1810479"/>
            <a:ext cx="2352736" cy="446276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/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McGill University of Montréal</a:t>
            </a:r>
            <a:r>
              <a:rPr lang="en-GB" sz="1200" b="1" dirty="0" smtClean="0" i="1">
                <a:solidFill>
                  <a:srgbClr val="FF0000"/>
                </a:solidFill>
                <a:cs typeface="Arial"/>
              </a:rPr>
              <a:t/>
            </a:r>
            <a:br>
              <a:rPr lang="en-GB" sz="1200" b="1" dirty="0" smtClean="0">
                <a:solidFill>
                  <a:srgbClr val="FF0000"/>
                </a:solidFill>
                <a:cs typeface="Arial"/>
              </a:rPr>
            </a:br>
            <a:r>
              <a:rPr lang="en-GB" sz="1100" b="1" dirty="0" smtClean="0" i="1">
                <a:solidFill>
                  <a:srgbClr val="09385A"/>
                </a:solidFill>
                <a:cs typeface="Arial"/>
              </a:rPr>
              <a:t>PYROTEK</a:t>
            </a:r>
            <a:endParaRPr lang="en-GB" sz="1100" b="1" dirty="0" smtClean="0">
              <a:solidFill>
                <a:srgbClr val="09385A"/>
              </a:solidFill>
              <a:latin typeface="Arial"/>
              <a:cs typeface="Arial"/>
            </a:endParaRPr>
          </a:p>
        </p:txBody>
      </p:sp>
      <p:sp>
        <p:nvSpPr>
          <p:cNvPr id="69" name="ZoneTexte 15"/>
          <p:cNvSpPr txBox="1"/>
          <p:nvPr/>
        </p:nvSpPr>
        <p:spPr>
          <a:xfrm>
            <a:off x="5337513" y="3948086"/>
            <a:ext cx="1481944" cy="830997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Wuhan University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of Science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and Technology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of Wuhan</a:t>
            </a:r>
            <a:endParaRPr lang="en-GB" sz="1100" b="1" dirty="0" smtClean="0">
              <a:solidFill>
                <a:srgbClr val="B51621"/>
              </a:solidFill>
              <a:latin typeface="Arial"/>
              <a:cs typeface="Arial"/>
            </a:endParaRPr>
          </a:p>
        </p:txBody>
      </p:sp>
      <p:sp>
        <p:nvSpPr>
          <p:cNvPr id="70" name="ZoneTexte 16"/>
          <p:cNvSpPr txBox="1"/>
          <p:nvPr/>
        </p:nvSpPr>
        <p:spPr>
          <a:xfrm>
            <a:off x="7712180" y="3153512"/>
            <a:ext cx="1431820" cy="461665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Nagoya Institute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of Technology</a:t>
            </a:r>
            <a:endParaRPr lang="en-GB" sz="1100" b="1" dirty="0" smtClean="0">
              <a:solidFill>
                <a:srgbClr val="B51621"/>
              </a:solidFill>
              <a:latin typeface="Arial"/>
              <a:cs typeface="Arial"/>
            </a:endParaRPr>
          </a:p>
        </p:txBody>
      </p:sp>
      <p:sp>
        <p:nvSpPr>
          <p:cNvPr id="71" name="ZoneTexte 17"/>
          <p:cNvSpPr txBox="1"/>
          <p:nvPr/>
        </p:nvSpPr>
        <p:spPr>
          <a:xfrm>
            <a:off x="-91010" y="3066943"/>
            <a:ext cx="1289135" cy="461665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pPr algn="ctr"/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University of</a:t>
            </a:r>
            <a:br>
              <a:rPr lang="en-GB" sz="1200" b="1" dirty="0" smtClean="0">
                <a:solidFill>
                  <a:srgbClr val="B51621"/>
                </a:solidFill>
                <a:cs typeface="Arial"/>
              </a:rPr>
            </a:br>
            <a:r>
              <a:rPr lang="en-GB" sz="1200" b="1" dirty="0" smtClean="0" i="1">
                <a:solidFill>
                  <a:srgbClr val="B51621"/>
                </a:solidFill>
                <a:cs typeface="Arial"/>
              </a:rPr>
              <a:t>Missouri-Rolla</a:t>
            </a:r>
            <a:endParaRPr lang="en-GB" sz="1100" b="1" dirty="0" smtClean="0">
              <a:solidFill>
                <a:srgbClr val="B51621"/>
              </a:solidFill>
              <a:latin typeface="Arial"/>
              <a:cs typeface="Arial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994262" y="1635971"/>
            <a:ext cx="72327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sz="1200" b="1" dirty="0" smtClean="0" i="1">
                <a:solidFill>
                  <a:srgbClr val="09385A"/>
                </a:solidFill>
                <a:cs typeface="Arial"/>
              </a:rPr>
              <a:t>ELKEM</a:t>
            </a:r>
            <a:endParaRPr lang="en-GB" sz="1200" b="1" dirty="0">
              <a:solidFill>
                <a:srgbClr val="09385A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674590" y="1697774"/>
            <a:ext cx="10577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sz="1200" b="1" dirty="0" smtClean="0" i="1">
                <a:solidFill>
                  <a:srgbClr val="09385A"/>
                </a:solidFill>
                <a:cs typeface="Arial"/>
              </a:rPr>
              <a:t>TATASTEEL</a:t>
            </a:r>
            <a:endParaRPr lang="en-GB" sz="1200" b="1" dirty="0">
              <a:solidFill>
                <a:srgbClr val="09385A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841336" y="5408885"/>
            <a:ext cx="8595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sz="1200" b="1" dirty="0" smtClean="0" i="1">
                <a:solidFill>
                  <a:srgbClr val="09385A"/>
                </a:solidFill>
                <a:cs typeface="Arial"/>
              </a:rPr>
              <a:t>TENARIS</a:t>
            </a:r>
            <a:endParaRPr lang="en-GB" sz="1200" b="1" dirty="0">
              <a:solidFill>
                <a:srgbClr val="09385A"/>
              </a:solidFill>
            </a:endParaRPr>
          </a:p>
        </p:txBody>
      </p:sp>
      <p:cxnSp>
        <p:nvCxnSpPr>
          <p:cNvPr id="75" name="Connecteur en angle 11"/>
          <p:cNvCxnSpPr/>
          <p:nvPr/>
        </p:nvCxnSpPr>
        <p:spPr>
          <a:xfrm flipH="1">
            <a:off x="6383450" y="3297776"/>
            <a:ext cx="646408" cy="685952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en angle 11"/>
          <p:cNvCxnSpPr/>
          <p:nvPr/>
        </p:nvCxnSpPr>
        <p:spPr>
          <a:xfrm flipV="1">
            <a:off x="4503447" y="2051773"/>
            <a:ext cx="3076066" cy="756799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en angle 11"/>
          <p:cNvCxnSpPr/>
          <p:nvPr/>
        </p:nvCxnSpPr>
        <p:spPr>
          <a:xfrm flipV="1">
            <a:off x="4402775" y="1913222"/>
            <a:ext cx="506437" cy="805885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en angle 11"/>
          <p:cNvCxnSpPr>
            <a:endCxn id="72" idx="2"/>
          </p:cNvCxnSpPr>
          <p:nvPr/>
        </p:nvCxnSpPr>
        <p:spPr>
          <a:xfrm flipH="1" flipV="1">
            <a:off x="4355900" y="1912970"/>
            <a:ext cx="16478" cy="547358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24"/>
          <p:cNvCxnSpPr/>
          <p:nvPr/>
        </p:nvCxnSpPr>
        <p:spPr>
          <a:xfrm flipH="1">
            <a:off x="1120802" y="3066944"/>
            <a:ext cx="850462" cy="211528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24"/>
          <p:cNvCxnSpPr/>
          <p:nvPr/>
        </p:nvCxnSpPr>
        <p:spPr>
          <a:xfrm flipH="1" flipV="1">
            <a:off x="1331982" y="2106897"/>
            <a:ext cx="1129940" cy="699136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75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en angle 62"/>
          <p:cNvCxnSpPr/>
          <p:nvPr/>
        </p:nvCxnSpPr>
        <p:spPr>
          <a:xfrm flipH="1">
            <a:off x="1700867" y="5114739"/>
            <a:ext cx="1010132" cy="344897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ZoneTexte 29"/>
          <p:cNvSpPr txBox="1"/>
          <p:nvPr/>
        </p:nvSpPr>
        <p:spPr>
          <a:xfrm>
            <a:off x="4643660" y="5879987"/>
            <a:ext cx="43300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600" b="1" dirty="0" smtClean="0" i="1">
                <a:solidFill>
                  <a:srgbClr val="09385A"/>
                </a:solidFill>
                <a:cs typeface="Arial"/>
              </a:rPr>
              <a:t>Promote </a:t>
            </a:r>
            <a:r>
              <a:rPr lang="en-US" sz="1600" b="1" dirty="0" i="1">
                <a:solidFill>
                  <a:srgbClr val="09385A"/>
                </a:solidFill>
                <a:cs typeface="Arial"/>
              </a:rPr>
              <a:t>international academic training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600" b="1" dirty="0" i="1">
                <a:solidFill>
                  <a:srgbClr val="09385A"/>
                </a:solidFill>
                <a:cs typeface="Arial"/>
              </a:rPr>
              <a:t>Combine education with </a:t>
            </a:r>
            <a:r>
              <a:rPr lang="en-US" sz="1600" b="1" dirty="0" smtClean="0" i="1">
                <a:solidFill>
                  <a:srgbClr val="09385A"/>
                </a:solidFill>
                <a:cs typeface="Arial"/>
              </a:rPr>
              <a:t>research</a:t>
            </a:r>
            <a:endParaRPr lang="en-US" sz="1600" b="1" dirty="0">
              <a:solidFill>
                <a:srgbClr val="09385A"/>
              </a:solidFill>
              <a:cs typeface="Arial"/>
            </a:endParaRPr>
          </a:p>
        </p:txBody>
      </p:sp>
      <p:sp>
        <p:nvSpPr>
          <p:cNvPr id="83" name="ZoneTexte 30"/>
          <p:cNvSpPr txBox="1"/>
          <p:nvPr/>
        </p:nvSpPr>
        <p:spPr>
          <a:xfrm>
            <a:off x="7741711" y="2604623"/>
            <a:ext cx="743132" cy="276999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/>
            <a:r>
              <a:rPr lang="en-GB" sz="1200" b="1" dirty="0" smtClean="0" i="1">
                <a:solidFill>
                  <a:srgbClr val="09385A"/>
                </a:solidFill>
                <a:cs typeface="Arial"/>
              </a:rPr>
              <a:t>POSCO</a:t>
            </a:r>
            <a:endParaRPr lang="en-GB" sz="1100" b="1" dirty="0" smtClean="0">
              <a:solidFill>
                <a:srgbClr val="09385A"/>
              </a:solidFill>
              <a:latin typeface="Arial"/>
              <a:cs typeface="Arial"/>
            </a:endParaRPr>
          </a:p>
        </p:txBody>
      </p:sp>
      <p:cxnSp>
        <p:nvCxnSpPr>
          <p:cNvPr id="84" name="Connecteur en angle 11"/>
          <p:cNvCxnSpPr/>
          <p:nvPr/>
        </p:nvCxnSpPr>
        <p:spPr>
          <a:xfrm flipV="1">
            <a:off x="7315005" y="2807555"/>
            <a:ext cx="470122" cy="301418"/>
          </a:xfrm>
          <a:prstGeom prst="straightConnector1">
            <a:avLst/>
          </a:prstGeom>
          <a:ln w="12700" cmpd="sng">
            <a:solidFill>
              <a:schemeClr val="tx1">
                <a:lumMod val="95000"/>
                <a:lumOff val="5000"/>
              </a:schemeClr>
            </a:solidFill>
            <a:headEnd type="oval"/>
          </a:ln>
          <a:effectLst>
            <a:glow rad="25400">
              <a:schemeClr val="bg1">
                <a:alpha val="40000"/>
              </a:schemeClr>
            </a:glo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07504" y="5883192"/>
            <a:ext cx="4901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6213" indent="-176213">
              <a:buFont typeface="Wingdings" panose="05000000000000000000" pitchFamily="2" charset="2"/>
              <a:buChar char="è"/>
            </a:pPr>
            <a:r>
              <a:rPr lang="en-GB" sz="1600" b="1" dirty="0" i="1">
                <a:solidFill>
                  <a:srgbClr val="09385A"/>
                </a:solidFill>
                <a:cs typeface="Arial"/>
              </a:rPr>
              <a:t>Active on 4 </a:t>
            </a:r>
            <a:r>
              <a:rPr lang="en-GB" sz="1600" b="1" dirty="0" smtClean="0" i="1">
                <a:solidFill>
                  <a:srgbClr val="09385A"/>
                </a:solidFill>
                <a:cs typeface="Arial"/>
              </a:rPr>
              <a:t>continents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600" b="1" dirty="0" i="1">
                <a:solidFill>
                  <a:srgbClr val="09385A"/>
                </a:solidFill>
                <a:cs typeface="Arial"/>
              </a:rPr>
              <a:t>Mediate between industrials and </a:t>
            </a:r>
            <a:r>
              <a:rPr lang="en-US" sz="1600" b="1" dirty="0" smtClean="0" i="1">
                <a:solidFill>
                  <a:srgbClr val="09385A"/>
                </a:solidFill>
                <a:cs typeface="Arial"/>
              </a:rPr>
              <a:t>academics</a:t>
            </a:r>
            <a:endParaRPr lang="en-US" sz="1600" b="1" dirty="0">
              <a:solidFill>
                <a:srgbClr val="09385A"/>
              </a:solidFill>
              <a:cs typeface="Arial"/>
            </a:endParaRPr>
          </a:p>
        </p:txBody>
      </p:sp>
      <p:sp>
        <p:nvSpPr>
          <p:cNvPr id="36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smtClean="0" i="1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2002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154"/>
    </mc:Choice>
    <mc:Fallback xmlns="">
      <p:transition spd="slow" advTm="4315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GB" dirty="0"/>
              <a:t>What is ATHOR ?</a:t>
            </a:r>
            <a:endParaRPr lang="en-GB" dirty="0">
              <a:cs typeface="Arial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1" name="ZoneTexte 25"/>
          <p:cNvSpPr txBox="1"/>
          <p:nvPr/>
        </p:nvSpPr>
        <p:spPr>
          <a:xfrm>
            <a:off x="1" y="1016643"/>
            <a:ext cx="9143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i="1">
                <a:solidFill>
                  <a:srgbClr val="09385A"/>
                </a:solidFill>
                <a:cs typeface="Arial" panose="020B0604020202020204" pitchFamily="34" charset="0"/>
              </a:rPr>
              <a:t>Advanced </a:t>
            </a:r>
            <a:r>
              <a:rPr lang="en-US" sz="2000" dirty="0" err="1" i="1">
                <a:solidFill>
                  <a:srgbClr val="09385A"/>
                </a:solidFill>
                <a:cs typeface="Arial" panose="020B0604020202020204" pitchFamily="34" charset="0"/>
              </a:rPr>
              <a:t>THermomechanical</a:t>
            </a:r>
            <a:r>
              <a:rPr lang="en-US" sz="2000" dirty="0" i="1">
                <a:solidFill>
                  <a:srgbClr val="09385A"/>
                </a:solidFill>
                <a:cs typeface="Arial" panose="020B0604020202020204" pitchFamily="34" charset="0"/>
              </a:rPr>
              <a:t> multiscale </a:t>
            </a:r>
            <a:r>
              <a:rPr lang="en-US" sz="2000" dirty="0" err="1" i="1">
                <a:solidFill>
                  <a:srgbClr val="09385A"/>
                </a:solidFill>
                <a:cs typeface="Arial" panose="020B0604020202020204" pitchFamily="34" charset="0"/>
              </a:rPr>
              <a:t>mOdeling</a:t>
            </a:r>
            <a:r>
              <a:rPr lang="en-US" sz="2000" dirty="0" i="1">
                <a:solidFill>
                  <a:srgbClr val="09385A"/>
                </a:solidFill>
                <a:cs typeface="Arial" panose="020B0604020202020204" pitchFamily="34" charset="0"/>
              </a:rPr>
              <a:t> of Refractory </a:t>
            </a:r>
            <a:r>
              <a:rPr lang="en-US" sz="2000" dirty="0" smtClean="0" i="1">
                <a:solidFill>
                  <a:srgbClr val="09385A"/>
                </a:solidFill>
                <a:cs typeface="Arial" panose="020B0604020202020204" pitchFamily="34" charset="0"/>
              </a:rPr>
              <a:t>linings</a:t>
            </a:r>
          </a:p>
          <a:p>
            <a:pPr algn="ctr"/>
            <a:r>
              <a:rPr lang="en-US" sz="2000" dirty="0" smtClean="0" i="1">
                <a:solidFill>
                  <a:srgbClr val="09385A"/>
                </a:solidFill>
                <a:cs typeface="Arial" panose="020B0604020202020204" pitchFamily="34" charset="0"/>
              </a:rPr>
              <a:t>H2020 MSCA-ETN ATHOR project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 smtClean="0" i="1">
                <a:solidFill>
                  <a:srgbClr val="09385A"/>
                </a:solidFill>
                <a:cs typeface="Arial" panose="020B0604020202020204" pitchFamily="34" charset="0"/>
              </a:rPr>
              <a:t>an </a:t>
            </a:r>
            <a:r>
              <a:rPr lang="en-US" sz="1600" b="1" dirty="0" i="1">
                <a:solidFill>
                  <a:srgbClr val="09385A"/>
                </a:solidFill>
                <a:cs typeface="Arial" panose="020B0604020202020204" pitchFamily="34" charset="0"/>
              </a:rPr>
              <a:t>innovative</a:t>
            </a:r>
            <a:r>
              <a:rPr lang="en-US" sz="1600" dirty="0" i="1">
                <a:solidFill>
                  <a:srgbClr val="09385A"/>
                </a:solidFill>
                <a:cs typeface="Arial" panose="020B0604020202020204" pitchFamily="34" charset="0"/>
              </a:rPr>
              <a:t>, </a:t>
            </a:r>
            <a:r>
              <a:rPr lang="en-US" sz="1600" b="1" dirty="0" i="1">
                <a:solidFill>
                  <a:srgbClr val="09385A"/>
                </a:solidFill>
                <a:cs typeface="Arial" panose="020B0604020202020204" pitchFamily="34" charset="0"/>
              </a:rPr>
              <a:t>collaborative</a:t>
            </a:r>
            <a:r>
              <a:rPr lang="en-US" sz="1600" dirty="0" i="1">
                <a:solidFill>
                  <a:srgbClr val="09385A"/>
                </a:solidFill>
                <a:cs typeface="Arial" panose="020B0604020202020204" pitchFamily="34" charset="0"/>
              </a:rPr>
              <a:t> and </a:t>
            </a:r>
            <a:r>
              <a:rPr lang="en-US" sz="1600" b="1" dirty="0" i="1">
                <a:solidFill>
                  <a:srgbClr val="09385A"/>
                </a:solidFill>
                <a:cs typeface="Arial" panose="020B0604020202020204" pitchFamily="34" charset="0"/>
              </a:rPr>
              <a:t>interdisciplinary</a:t>
            </a:r>
            <a:r>
              <a:rPr lang="en-US" sz="1600" dirty="0" i="1">
                <a:solidFill>
                  <a:srgbClr val="09385A"/>
                </a:solidFill>
                <a:cs typeface="Arial" panose="020B0604020202020204" pitchFamily="34" charset="0"/>
              </a:rPr>
              <a:t> </a:t>
            </a:r>
            <a:r>
              <a:rPr lang="en-US" sz="1600" dirty="0" smtClean="0" i="1">
                <a:solidFill>
                  <a:srgbClr val="09385A"/>
                </a:solidFill>
                <a:cs typeface="Arial" panose="020B0604020202020204" pitchFamily="34" charset="0"/>
              </a:rPr>
              <a:t>project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sz="1600" dirty="0" smtClean="0" i="1">
                <a:solidFill>
                  <a:srgbClr val="09385A"/>
                </a:solidFill>
                <a:cs typeface="Arial" panose="020B0604020202020204" pitchFamily="34" charset="0"/>
              </a:rPr>
              <a:t>to develop </a:t>
            </a:r>
            <a:r>
              <a:rPr lang="en-US" sz="1600" b="1" dirty="0" i="1">
                <a:solidFill>
                  <a:srgbClr val="09385A"/>
                </a:solidFill>
                <a:cs typeface="Arial" panose="020B0604020202020204" pitchFamily="34" charset="0"/>
              </a:rPr>
              <a:t>high-end engineering technologies </a:t>
            </a:r>
            <a:r>
              <a:rPr lang="en-US" sz="1600" dirty="0" i="1">
                <a:solidFill>
                  <a:srgbClr val="09385A"/>
                </a:solidFill>
                <a:cs typeface="Arial" panose="020B0604020202020204" pitchFamily="34" charset="0"/>
              </a:rPr>
              <a:t>in </a:t>
            </a:r>
            <a:r>
              <a:rPr lang="en-US" sz="1600" b="1" dirty="0" i="1">
                <a:solidFill>
                  <a:srgbClr val="09385A"/>
                </a:solidFill>
                <a:cs typeface="Arial" panose="020B0604020202020204" pitchFamily="34" charset="0"/>
              </a:rPr>
              <a:t>material engineering </a:t>
            </a:r>
            <a:r>
              <a:rPr lang="en-US" sz="1600" dirty="0" i="1">
                <a:solidFill>
                  <a:srgbClr val="09385A"/>
                </a:solidFill>
                <a:cs typeface="Arial" panose="020B0604020202020204" pitchFamily="34" charset="0"/>
              </a:rPr>
              <a:t>and </a:t>
            </a:r>
            <a:r>
              <a:rPr lang="en-US" sz="1600" b="1" dirty="0" i="1">
                <a:solidFill>
                  <a:srgbClr val="09385A"/>
                </a:solidFill>
                <a:cs typeface="Arial" panose="020B0604020202020204" pitchFamily="34" charset="0"/>
              </a:rPr>
              <a:t>numerical simulations </a:t>
            </a:r>
            <a:r>
              <a:rPr lang="en-US" sz="1600" dirty="0" i="1">
                <a:solidFill>
                  <a:srgbClr val="09385A"/>
                </a:solidFill>
                <a:cs typeface="Arial" panose="020B0604020202020204" pitchFamily="34" charset="0"/>
              </a:rPr>
              <a:t>thanks to an intensive cooperation between </a:t>
            </a:r>
            <a:r>
              <a:rPr lang="en-US" sz="1600" b="1" dirty="0" smtClean="0" i="1">
                <a:solidFill>
                  <a:srgbClr val="09385A"/>
                </a:solidFill>
                <a:cs typeface="Arial" panose="020B0604020202020204" pitchFamily="34" charset="0"/>
              </a:rPr>
              <a:t>academic</a:t>
            </a:r>
            <a:r>
              <a:rPr lang="en-US" sz="1600" dirty="0" smtClean="0" i="1">
                <a:solidFill>
                  <a:srgbClr val="09385A"/>
                </a:solidFill>
                <a:cs typeface="Arial" panose="020B0604020202020204" pitchFamily="34" charset="0"/>
              </a:rPr>
              <a:t> and </a:t>
            </a:r>
            <a:r>
              <a:rPr lang="en-US" sz="1600" b="1" dirty="0" smtClean="0" i="1">
                <a:solidFill>
                  <a:srgbClr val="09385A"/>
                </a:solidFill>
                <a:cs typeface="Arial" panose="020B0604020202020204" pitchFamily="34" charset="0"/>
              </a:rPr>
              <a:t>industria</a:t>
            </a:r>
            <a:r>
              <a:rPr lang="en-US" sz="1600" dirty="0" smtClean="0" i="1">
                <a:solidFill>
                  <a:srgbClr val="09385A"/>
                </a:solidFill>
                <a:cs typeface="Arial" panose="020B0604020202020204" pitchFamily="34" charset="0"/>
              </a:rPr>
              <a:t>l partners</a:t>
            </a:r>
            <a:endParaRPr lang="en-US" sz="1600" dirty="0">
              <a:solidFill>
                <a:srgbClr val="09385A"/>
              </a:solidFill>
              <a:cs typeface="Arial" panose="020B0604020202020204" pitchFamily="34" charset="0"/>
            </a:endParaRPr>
          </a:p>
        </p:txBody>
      </p:sp>
      <p:sp>
        <p:nvSpPr>
          <p:cNvPr id="32" name="ZoneTexte 29"/>
          <p:cNvSpPr txBox="1"/>
          <p:nvPr/>
        </p:nvSpPr>
        <p:spPr>
          <a:xfrm>
            <a:off x="71120" y="5761572"/>
            <a:ext cx="37495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200" b="1" dirty="0" smtClean="0" i="1">
                <a:solidFill>
                  <a:srgbClr val="09385A"/>
                </a:solidFill>
                <a:latin typeface="Arial"/>
                <a:cs typeface="Arial"/>
              </a:rPr>
              <a:t>A 4 years training program (start in Oct. 2017)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200" b="1" dirty="0" smtClean="0" i="1">
                <a:solidFill>
                  <a:srgbClr val="09385A"/>
                </a:solidFill>
                <a:latin typeface="Arial"/>
                <a:cs typeface="Arial"/>
              </a:rPr>
              <a:t>15 </a:t>
            </a:r>
            <a:r>
              <a:rPr lang="en-US" sz="1200" b="1" dirty="0" i="1">
                <a:solidFill>
                  <a:srgbClr val="09385A"/>
                </a:solidFill>
                <a:latin typeface="Arial"/>
                <a:cs typeface="Arial"/>
              </a:rPr>
              <a:t>recruited researchers </a:t>
            </a:r>
            <a:r>
              <a:rPr lang="en-US" sz="1200" b="1" dirty="0" smtClean="0" i="1">
                <a:solidFill>
                  <a:srgbClr val="09385A"/>
                </a:solidFill>
                <a:latin typeface="Arial"/>
                <a:cs typeface="Arial"/>
              </a:rPr>
              <a:t>(international PhDs)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200" b="1" dirty="0" smtClean="0" i="1">
                <a:solidFill>
                  <a:srgbClr val="09385A"/>
                </a:solidFill>
                <a:latin typeface="Arial"/>
                <a:cs typeface="Arial"/>
              </a:rPr>
              <a:t>EU Grant of  3.737 M€</a:t>
            </a:r>
          </a:p>
          <a:p>
            <a:pPr marL="176213" indent="-176213">
              <a:buFont typeface="Wingdings" panose="05000000000000000000" pitchFamily="2" charset="2"/>
              <a:buChar char="è"/>
            </a:pPr>
            <a:r>
              <a:rPr lang="en-US" sz="1200" b="1" dirty="0" smtClean="0" i="1">
                <a:solidFill>
                  <a:srgbClr val="09385A"/>
                </a:solidFill>
                <a:latin typeface="Arial"/>
                <a:cs typeface="Arial"/>
              </a:rPr>
              <a:t>540 Men-Months</a:t>
            </a:r>
          </a:p>
        </p:txBody>
      </p:sp>
      <p:sp>
        <p:nvSpPr>
          <p:cNvPr id="35" name="ZoneTexte 96"/>
          <p:cNvSpPr txBox="1"/>
          <p:nvPr/>
        </p:nvSpPr>
        <p:spPr>
          <a:xfrm>
            <a:off x="0" y="2412261"/>
            <a:ext cx="4231981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</a:pPr>
            <a:r>
              <a:rPr lang="en-US" sz="1400" b="1" dirty="0" smtClean="0" i="1">
                <a:solidFill>
                  <a:srgbClr val="09385A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 </a:t>
            </a:r>
            <a:r>
              <a:rPr lang="en-US" sz="1400" b="1" dirty="0" smtClean="0" i="1">
                <a:solidFill>
                  <a:srgbClr val="09385A"/>
                </a:solidFill>
                <a:cs typeface="Arial" panose="020B0604020202020204" pitchFamily="34" charset="0"/>
              </a:rPr>
              <a:t>6 </a:t>
            </a:r>
            <a:r>
              <a:rPr lang="en-US" sz="1400" b="1" dirty="0" i="1">
                <a:solidFill>
                  <a:srgbClr val="09385A"/>
                </a:solidFill>
                <a:cs typeface="Arial" panose="020B0604020202020204" pitchFamily="34" charset="0"/>
              </a:rPr>
              <a:t>Academic Poles</a:t>
            </a:r>
            <a:r>
              <a:rPr lang="en-US" sz="1400" b="1" dirty="0" smtClean="0" i="1">
                <a:solidFill>
                  <a:srgbClr val="09385A"/>
                </a:solidFill>
                <a:cs typeface="Arial" panose="020B0604020202020204" pitchFamily="34" charset="0"/>
              </a:rPr>
              <a:t>:</a:t>
            </a:r>
            <a:endParaRPr lang="en-US" sz="1400" b="1" dirty="0">
              <a:solidFill>
                <a:srgbClr val="09385A"/>
              </a:solidFill>
              <a:cs typeface="Arial" panose="020B0604020202020204" pitchFamily="34" charset="0"/>
            </a:endParaRP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Limoges (FR) /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IRCER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Krakow (PL) /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AGH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nl-NL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nl-NL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nl-NL" sz="1400" b="1" dirty="0">
                <a:solidFill>
                  <a:srgbClr val="B51621"/>
                </a:solidFill>
                <a:cs typeface="Arial" panose="020B0604020202020204" pitchFamily="34" charset="0"/>
              </a:rPr>
              <a:t>Aachen (DE) / </a:t>
            </a:r>
            <a:r>
              <a:rPr lang="nl-NL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GHI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Leoben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(AT) /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COC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University 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of </a:t>
            </a: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Orléans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(FR) / </a:t>
            </a:r>
            <a:r>
              <a:rPr lang="en-US" sz="1400" b="1" dirty="0" err="1" smtClean="0">
                <a:solidFill>
                  <a:srgbClr val="B51621"/>
                </a:solidFill>
                <a:cs typeface="Arial" panose="020B0604020202020204" pitchFamily="34" charset="0"/>
              </a:rPr>
              <a:t>LaMé</a:t>
            </a:r>
            <a:endParaRPr lang="en-US" sz="1400" b="1" dirty="0" smtClean="0">
              <a:solidFill>
                <a:srgbClr val="B51621"/>
              </a:solidFill>
              <a:cs typeface="Arial" panose="020B0604020202020204" pitchFamily="34" charset="0"/>
            </a:endParaRP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University of </a:t>
            </a:r>
            <a:r>
              <a:rPr lang="pt-BR" sz="1400" b="1" dirty="0">
                <a:solidFill>
                  <a:srgbClr val="B51621"/>
                </a:solidFill>
                <a:cs typeface="Arial" panose="020B0604020202020204" pitchFamily="34" charset="0"/>
              </a:rPr>
              <a:t>Minho (PT) / ISISE</a:t>
            </a:r>
            <a:endParaRPr lang="en-US" sz="1400" b="1" dirty="0" smtClean="0">
              <a:solidFill>
                <a:srgbClr val="B51621"/>
              </a:solidFill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1400" b="1" dirty="0" smtClean="0" i="1">
                <a:solidFill>
                  <a:srgbClr val="09385A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7 </a:t>
            </a:r>
            <a:r>
              <a:rPr lang="en-US" sz="1400" b="1" dirty="0" smtClean="0" i="1">
                <a:solidFill>
                  <a:srgbClr val="09385A"/>
                </a:solidFill>
                <a:cs typeface="Arial" panose="020B0604020202020204" pitchFamily="34" charset="0"/>
              </a:rPr>
              <a:t>Industrial </a:t>
            </a:r>
            <a:r>
              <a:rPr lang="en-US" sz="1400" b="1" dirty="0" i="1">
                <a:solidFill>
                  <a:srgbClr val="09385A"/>
                </a:solidFill>
                <a:cs typeface="Arial" panose="020B0604020202020204" pitchFamily="34" charset="0"/>
              </a:rPr>
              <a:t>Partners: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Altéo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Alumina - </a:t>
            </a: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Gardanne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(FR) </a:t>
            </a:r>
            <a:endParaRPr lang="en-US" sz="1400" b="1" dirty="0" smtClean="0">
              <a:solidFill>
                <a:srgbClr val="B51621"/>
              </a:solidFill>
              <a:cs typeface="Arial" panose="020B0604020202020204" pitchFamily="34" charset="0"/>
            </a:endParaRP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Imerys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Refractory Minerals - Villach (AT)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Pyrotek </a:t>
            </a:r>
            <a:r>
              <a:rPr lang="it-IT" sz="1400" b="1" dirty="0">
                <a:solidFill>
                  <a:srgbClr val="B51621"/>
                </a:solidFill>
                <a:cs typeface="Arial" panose="020B0604020202020204" pitchFamily="34" charset="0"/>
              </a:rPr>
              <a:t>Scandinavia AB - Ed (SE)</a:t>
            </a:r>
            <a:endParaRPr lang="en-US" sz="1400" b="1" dirty="0">
              <a:solidFill>
                <a:srgbClr val="B51621"/>
              </a:solidFill>
              <a:cs typeface="Arial" panose="020B0604020202020204" pitchFamily="34" charset="0"/>
            </a:endParaRP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RHI </a:t>
            </a:r>
            <a:r>
              <a:rPr lang="en-US" sz="1400" b="1" dirty="0" err="1" smtClean="0">
                <a:solidFill>
                  <a:srgbClr val="B51621"/>
                </a:solidFill>
                <a:cs typeface="Arial" panose="020B0604020202020204" pitchFamily="34" charset="0"/>
              </a:rPr>
              <a:t>Magnesita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 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- Wien (AT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)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Saint-Gobain - </a:t>
            </a:r>
            <a:r>
              <a:rPr lang="en-US" sz="1400" b="1" dirty="0" err="1">
                <a:solidFill>
                  <a:srgbClr val="B51621"/>
                </a:solidFill>
                <a:cs typeface="Arial" panose="020B0604020202020204" pitchFamily="34" charset="0"/>
              </a:rPr>
              <a:t>Cavaillon</a:t>
            </a: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 (FR)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B51621"/>
                </a:solidFill>
                <a:cs typeface="Arial" panose="020B0604020202020204" pitchFamily="34" charset="0"/>
              </a:rPr>
              <a:t>TataSteel - IJmuiden (NL</a:t>
            </a:r>
            <a:r>
              <a:rPr lang="pt-BR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)</a:t>
            </a:r>
          </a:p>
          <a:p>
            <a:pPr marL="541338" lvl="1" indent="-1778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B51621"/>
                </a:solidFill>
                <a:cs typeface="Arial" panose="020B0604020202020204" pitchFamily="34" charset="0"/>
              </a:rPr>
              <a:t>FIRE - Montréal (CA</a:t>
            </a:r>
            <a:r>
              <a:rPr lang="en-US" sz="1400" b="1" dirty="0" smtClean="0">
                <a:solidFill>
                  <a:srgbClr val="B51621"/>
                </a:solidFill>
                <a:cs typeface="Arial" panose="020B0604020202020204" pitchFamily="34" charset="0"/>
              </a:rPr>
              <a:t>)</a:t>
            </a:r>
            <a:endParaRPr lang="en-US" sz="1400" b="1" dirty="0" smtClean="0">
              <a:solidFill>
                <a:srgbClr val="0000FF"/>
              </a:solidFill>
              <a:cs typeface="Arial" panose="020B0604020202020204" pitchFamily="34" charset="0"/>
            </a:endParaRPr>
          </a:p>
        </p:txBody>
      </p:sp>
      <p:pic>
        <p:nvPicPr>
          <p:cNvPr id="12" name="Picture 2" descr="Znalezione obrazy dla zapytania europe fla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78" y="85997"/>
            <a:ext cx="1178983" cy="786603"/>
          </a:xfrm>
          <a:prstGeom prst="rect">
            <a:avLst/>
          </a:prstGeom>
          <a:noFill/>
          <a:effectLst>
            <a:outerShdw blurRad="152400" dist="101600" dir="27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Image 8">
            <a:hlinkClick r:id="rId4" tgtFrame="_blank"/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" r="306"/>
          <a:stretch/>
        </p:blipFill>
        <p:spPr bwMode="auto">
          <a:xfrm>
            <a:off x="8233859" y="144612"/>
            <a:ext cx="702973" cy="669375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152400" dist="101600" dir="2700000" algn="ctr" rotWithShape="0">
              <a:srgbClr val="000000">
                <a:alpha val="43137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4318170" y="2412261"/>
            <a:ext cx="4739640" cy="4058920"/>
            <a:chOff x="-4343399" y="6507480"/>
            <a:chExt cx="4739640" cy="405892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6" cstate="print"/>
            <a:srcRect l="31364" t="40118" r="4118" b="3508"/>
            <a:stretch/>
          </p:blipFill>
          <p:spPr>
            <a:xfrm>
              <a:off x="-4343399" y="6507480"/>
              <a:ext cx="4739640" cy="405892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-4307033" y="6536502"/>
              <a:ext cx="4666908" cy="4000876"/>
            </a:xfrm>
            <a:prstGeom prst="rect">
              <a:avLst/>
            </a:prstGeom>
            <a:noFill/>
            <a:ln w="25400">
              <a:solidFill>
                <a:srgbClr val="C0565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smtClean="0" i="1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72062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441"/>
    </mc:Choice>
    <mc:Fallback xmlns="">
      <p:transition spd="slow" advTm="10244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087266" y="115413"/>
            <a:ext cx="6995564" cy="798987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Thermomechanical behaviour of refractory materials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4" name="ZoneTexte 9">
            <a:extLst>
              <a:ext uri="{FF2B5EF4-FFF2-40B4-BE49-F238E27FC236}">
                <a16:creationId xmlns:a16="http://schemas.microsoft.com/office/drawing/2014/main" id="{96EACF21-179F-4D29-B0B5-9AB41F88C053}"/>
              </a:ext>
            </a:extLst>
          </p:cNvPr>
          <p:cNvSpPr txBox="1"/>
          <p:nvPr/>
        </p:nvSpPr>
        <p:spPr>
          <a:xfrm>
            <a:off x="4379506" y="5332061"/>
            <a:ext cx="4819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i="1">
                <a:latin typeface="+mj-lt"/>
              </a:rPr>
              <a:t>S</a:t>
            </a:r>
            <a:r>
              <a:rPr lang="en-US" sz="1600" b="0" dirty="0" smtClean="0" i="1">
                <a:latin typeface="+mj-lt"/>
              </a:rPr>
              <a:t>pecial designed microstructure:</a:t>
            </a:r>
            <a:endParaRPr lang="en-GB" sz="1600" b="0" dirty="0" smtClean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b="0" dirty="0" smtClean="0" i="1">
                <a:latin typeface="+mj-lt"/>
              </a:rPr>
              <a:t>Enhanced crack propagation resistance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sz="1600" b="0" dirty="0" smtClean="0" i="1">
                <a:latin typeface="+mj-lt"/>
              </a:rPr>
              <a:t>Improved thermal shock resistance</a:t>
            </a:r>
            <a:endParaRPr lang="en-GB" sz="1600" b="0" dirty="0">
              <a:latin typeface="+mj-lt"/>
            </a:endParaRP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7246143B-F6B6-40A1-B927-EA912CEE74A5}"/>
              </a:ext>
            </a:extLst>
          </p:cNvPr>
          <p:cNvSpPr/>
          <p:nvPr/>
        </p:nvSpPr>
        <p:spPr>
          <a:xfrm>
            <a:off x="1126475" y="2336813"/>
            <a:ext cx="1983238" cy="211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/>
          <p:cNvGrpSpPr/>
          <p:nvPr/>
        </p:nvGrpSpPr>
        <p:grpSpPr>
          <a:xfrm>
            <a:off x="418308" y="1213988"/>
            <a:ext cx="3742498" cy="2575091"/>
            <a:chOff x="-2324131" y="2263224"/>
            <a:chExt cx="2385178" cy="1727932"/>
          </a:xfrm>
        </p:grpSpPr>
        <p:sp>
          <p:nvSpPr>
            <p:cNvPr id="157" name="Prostokąt 452"/>
            <p:cNvSpPr/>
            <p:nvPr/>
          </p:nvSpPr>
          <p:spPr>
            <a:xfrm>
              <a:off x="-2099446" y="2721537"/>
              <a:ext cx="1998328" cy="687029"/>
            </a:xfrm>
            <a:prstGeom prst="rect">
              <a:avLst/>
            </a:prstGeom>
            <a:gradFill>
              <a:gsLst>
                <a:gs pos="0">
                  <a:schemeClr val="accent1">
                    <a:lumMod val="75000"/>
                  </a:schemeClr>
                </a:gs>
                <a:gs pos="10000">
                  <a:schemeClr val="accent1">
                    <a:lumMod val="60000"/>
                    <a:lumOff val="40000"/>
                  </a:schemeClr>
                </a:gs>
                <a:gs pos="35000">
                  <a:srgbClr val="FFF200"/>
                </a:gs>
                <a:gs pos="60000">
                  <a:srgbClr val="FF7A00"/>
                </a:gs>
                <a:gs pos="80000">
                  <a:srgbClr val="FF0300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58" name="pole tekstowe 453"/>
            <p:cNvSpPr txBox="1"/>
            <p:nvPr/>
          </p:nvSpPr>
          <p:spPr>
            <a:xfrm>
              <a:off x="-2119339" y="3397232"/>
              <a:ext cx="636777" cy="18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i="1" dirty="0" smtClean="0"/>
                <a:t>Inside</a:t>
              </a:r>
            </a:p>
          </p:txBody>
        </p:sp>
        <p:sp>
          <p:nvSpPr>
            <p:cNvPr id="159" name="pole tekstowe 454"/>
            <p:cNvSpPr txBox="1"/>
            <p:nvPr/>
          </p:nvSpPr>
          <p:spPr>
            <a:xfrm>
              <a:off x="-2145124" y="2505940"/>
              <a:ext cx="582795" cy="18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i="1" dirty="0" smtClean="0"/>
                <a:t>Outside</a:t>
              </a:r>
            </a:p>
          </p:txBody>
        </p:sp>
        <p:sp>
          <p:nvSpPr>
            <p:cNvPr id="160" name="pole tekstowe 455"/>
            <p:cNvSpPr txBox="1"/>
            <p:nvPr/>
          </p:nvSpPr>
          <p:spPr>
            <a:xfrm>
              <a:off x="-1810716" y="3802761"/>
              <a:ext cx="1425949" cy="188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Severe</a:t>
              </a:r>
              <a:r>
                <a:rPr lang="en-US" sz="9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l-PL" sz="105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thermal</a:t>
              </a:r>
              <a:r>
                <a:rPr lang="en-US" sz="9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pl-PL" sz="900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shock</a:t>
              </a:r>
            </a:p>
          </p:txBody>
        </p:sp>
        <p:sp>
          <p:nvSpPr>
            <p:cNvPr id="161" name="Prostokąt 463"/>
            <p:cNvSpPr/>
            <p:nvPr/>
          </p:nvSpPr>
          <p:spPr>
            <a:xfrm>
              <a:off x="-2061564" y="297766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2" name="Prostokąt 464"/>
            <p:cNvSpPr/>
            <p:nvPr/>
          </p:nvSpPr>
          <p:spPr>
            <a:xfrm>
              <a:off x="-2061564" y="319462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3" name="Prostokąt 466"/>
            <p:cNvSpPr/>
            <p:nvPr/>
          </p:nvSpPr>
          <p:spPr>
            <a:xfrm>
              <a:off x="-1672654" y="297868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4" name="Prostokąt 467"/>
            <p:cNvSpPr/>
            <p:nvPr/>
          </p:nvSpPr>
          <p:spPr>
            <a:xfrm>
              <a:off x="-1672654" y="3195640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5" name="Prostokąt 469"/>
            <p:cNvSpPr/>
            <p:nvPr/>
          </p:nvSpPr>
          <p:spPr>
            <a:xfrm>
              <a:off x="-1280425" y="276221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6" name="Prostokąt 470"/>
            <p:cNvSpPr/>
            <p:nvPr/>
          </p:nvSpPr>
          <p:spPr>
            <a:xfrm>
              <a:off x="-1282064" y="297766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7" name="Prostokąt 471"/>
            <p:cNvSpPr/>
            <p:nvPr/>
          </p:nvSpPr>
          <p:spPr>
            <a:xfrm>
              <a:off x="-1282064" y="319462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8" name="Strzałka w prawo 456"/>
            <p:cNvSpPr/>
            <p:nvPr/>
          </p:nvSpPr>
          <p:spPr>
            <a:xfrm>
              <a:off x="-1613041" y="3194289"/>
              <a:ext cx="492364" cy="18128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69" name="Prostokąt 474"/>
            <p:cNvSpPr/>
            <p:nvPr/>
          </p:nvSpPr>
          <p:spPr>
            <a:xfrm>
              <a:off x="-893154" y="3195640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0" name="Strzałka w prawo 457"/>
            <p:cNvSpPr/>
            <p:nvPr/>
          </p:nvSpPr>
          <p:spPr>
            <a:xfrm rot="10800000">
              <a:off x="-1058406" y="3197302"/>
              <a:ext cx="491762" cy="181287"/>
            </a:xfrm>
            <a:prstGeom prst="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1" name="Strzałka w górę 458"/>
            <p:cNvSpPr/>
            <p:nvPr/>
          </p:nvSpPr>
          <p:spPr>
            <a:xfrm>
              <a:off x="-1616342" y="3492021"/>
              <a:ext cx="266810" cy="325797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2" name="Strzałka w górę 459"/>
            <p:cNvSpPr/>
            <p:nvPr/>
          </p:nvSpPr>
          <p:spPr>
            <a:xfrm>
              <a:off x="-1234519" y="3490515"/>
              <a:ext cx="266810" cy="325797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3" name="Strzałka w górę 460"/>
            <p:cNvSpPr/>
            <p:nvPr/>
          </p:nvSpPr>
          <p:spPr>
            <a:xfrm>
              <a:off x="-867445" y="3493527"/>
              <a:ext cx="266810" cy="325797"/>
            </a:xfrm>
            <a:prstGeom prst="up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4" name="Prostokąt 462"/>
            <p:cNvSpPr/>
            <p:nvPr/>
          </p:nvSpPr>
          <p:spPr>
            <a:xfrm>
              <a:off x="-2059925" y="276221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5" name="Prostokąt 465"/>
            <p:cNvSpPr/>
            <p:nvPr/>
          </p:nvSpPr>
          <p:spPr>
            <a:xfrm>
              <a:off x="-1671015" y="276323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7" name="Prostokąt 472"/>
            <p:cNvSpPr/>
            <p:nvPr/>
          </p:nvSpPr>
          <p:spPr>
            <a:xfrm>
              <a:off x="-891515" y="276323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6" name="Strzałka w lewo i prawo 461"/>
            <p:cNvSpPr/>
            <p:nvPr/>
          </p:nvSpPr>
          <p:spPr>
            <a:xfrm>
              <a:off x="-1611233" y="2755729"/>
              <a:ext cx="1058513" cy="185841"/>
            </a:xfrm>
            <a:prstGeom prst="leftRightArrow">
              <a:avLst/>
            </a:prstGeom>
            <a:solidFill>
              <a:srgbClr val="E854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8" name="Prostokąt 473"/>
            <p:cNvSpPr/>
            <p:nvPr/>
          </p:nvSpPr>
          <p:spPr>
            <a:xfrm>
              <a:off x="-893154" y="297868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79" name="Prostokąt 476"/>
            <p:cNvSpPr/>
            <p:nvPr/>
          </p:nvSpPr>
          <p:spPr>
            <a:xfrm>
              <a:off x="-500925" y="276221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80" name="Prostokąt 477"/>
            <p:cNvSpPr/>
            <p:nvPr/>
          </p:nvSpPr>
          <p:spPr>
            <a:xfrm>
              <a:off x="-502564" y="2977666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81" name="Prostokąt 478"/>
            <p:cNvSpPr/>
            <p:nvPr/>
          </p:nvSpPr>
          <p:spPr>
            <a:xfrm>
              <a:off x="-502564" y="3194623"/>
              <a:ext cx="358880" cy="185317"/>
            </a:xfrm>
            <a:prstGeom prst="rect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sp>
          <p:nvSpPr>
            <p:cNvPr id="182" name="pole tekstowe 482"/>
            <p:cNvSpPr txBox="1"/>
            <p:nvPr/>
          </p:nvSpPr>
          <p:spPr>
            <a:xfrm>
              <a:off x="-2324131" y="2263224"/>
              <a:ext cx="2385178" cy="2271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b="1" dirty="0" smtClean="0"/>
                <a:t>Application: </a:t>
              </a:r>
              <a:r>
                <a:rPr lang="pl-PL" sz="1600" b="1" dirty="0" smtClean="0"/>
                <a:t>Typical refractory </a:t>
              </a:r>
              <a:r>
                <a:rPr lang="en-US" sz="1600" b="1" dirty="0" smtClean="0"/>
                <a:t>l</a:t>
              </a:r>
              <a:r>
                <a:rPr lang="pl-PL" sz="1600" b="1" dirty="0" smtClean="0"/>
                <a:t>ining</a:t>
              </a:r>
              <a:endParaRPr lang="pl-PL" sz="1600" b="1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30296" y="3991319"/>
            <a:ext cx="3930810" cy="2022761"/>
            <a:chOff x="-9524797" y="-1041706"/>
            <a:chExt cx="6840878" cy="3185370"/>
          </a:xfrm>
        </p:grpSpPr>
        <p:sp>
          <p:nvSpPr>
            <p:cNvPr id="101" name="Strzałka w lewo 439"/>
            <p:cNvSpPr/>
            <p:nvPr/>
          </p:nvSpPr>
          <p:spPr>
            <a:xfrm rot="10800000">
              <a:off x="-7033241" y="621382"/>
              <a:ext cx="1777041" cy="681488"/>
            </a:xfrm>
            <a:prstGeom prst="leftArrow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 dirty="0">
                <a:solidFill>
                  <a:srgbClr val="E85412"/>
                </a:solidFill>
              </a:endParaRPr>
            </a:p>
          </p:txBody>
        </p:sp>
        <p:cxnSp>
          <p:nvCxnSpPr>
            <p:cNvPr id="102" name="Łącznik prosty ze strzałką 442"/>
            <p:cNvCxnSpPr/>
            <p:nvPr/>
          </p:nvCxnSpPr>
          <p:spPr>
            <a:xfrm>
              <a:off x="-6169363" y="884488"/>
              <a:ext cx="172528" cy="172529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pole tekstowe 446"/>
            <p:cNvSpPr txBox="1"/>
            <p:nvPr/>
          </p:nvSpPr>
          <p:spPr>
            <a:xfrm>
              <a:off x="-6641516" y="748363"/>
              <a:ext cx="524643" cy="442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1000" dirty="0" smtClean="0"/>
                <a:t>T</a:t>
              </a:r>
              <a:endParaRPr lang="pl-PL" sz="1000" dirty="0"/>
            </a:p>
          </p:txBody>
        </p:sp>
        <p:grpSp>
          <p:nvGrpSpPr>
            <p:cNvPr id="105" name="Grupa 222"/>
            <p:cNvGrpSpPr/>
            <p:nvPr/>
          </p:nvGrpSpPr>
          <p:grpSpPr>
            <a:xfrm>
              <a:off x="-9524797" y="-314864"/>
              <a:ext cx="2518912" cy="2458528"/>
              <a:chOff x="-6935636" y="-391065"/>
              <a:chExt cx="2518912" cy="2458528"/>
            </a:xfrm>
          </p:grpSpPr>
          <p:sp>
            <p:nvSpPr>
              <p:cNvPr id="106" name="Prostokąt 449"/>
              <p:cNvSpPr/>
              <p:nvPr/>
            </p:nvSpPr>
            <p:spPr>
              <a:xfrm>
                <a:off x="-6858537" y="-391065"/>
                <a:ext cx="2363639" cy="2458528"/>
              </a:xfrm>
              <a:prstGeom prst="rect">
                <a:avLst/>
              </a:prstGeom>
              <a:gradFill>
                <a:gsLst>
                  <a:gs pos="0">
                    <a:srgbClr val="FFF200"/>
                  </a:gs>
                  <a:gs pos="10000">
                    <a:srgbClr val="FF7A00"/>
                  </a:gs>
                  <a:gs pos="50000">
                    <a:srgbClr val="FF0300"/>
                  </a:gs>
                  <a:gs pos="90000">
                    <a:srgbClr val="E85412"/>
                  </a:gs>
                  <a:gs pos="100000">
                    <a:srgbClr val="FFFF00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07" name="Dowolny kształt 397"/>
              <p:cNvSpPr/>
              <p:nvPr/>
            </p:nvSpPr>
            <p:spPr>
              <a:xfrm>
                <a:off x="-6850709" y="0"/>
                <a:ext cx="2290762" cy="1703387"/>
              </a:xfrm>
              <a:custGeom>
                <a:avLst/>
                <a:gdLst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1138237 w 2276474"/>
                  <a:gd name="connsiteY11" fmla="*/ 354012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957262 w 2276474"/>
                  <a:gd name="connsiteY11" fmla="*/ 96837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1052512 w 2276474"/>
                  <a:gd name="connsiteY11" fmla="*/ 173037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8075 h 1703387"/>
                  <a:gd name="connsiteX1" fmla="*/ 242887 w 2276474"/>
                  <a:gd name="connsiteY1" fmla="*/ 1422400 h 1703387"/>
                  <a:gd name="connsiteX2" fmla="*/ 614362 w 2276474"/>
                  <a:gd name="connsiteY2" fmla="*/ 1641475 h 1703387"/>
                  <a:gd name="connsiteX3" fmla="*/ 1243012 w 2276474"/>
                  <a:gd name="connsiteY3" fmla="*/ 1489075 h 1703387"/>
                  <a:gd name="connsiteX4" fmla="*/ 1776412 w 2276474"/>
                  <a:gd name="connsiteY4" fmla="*/ 1612900 h 1703387"/>
                  <a:gd name="connsiteX5" fmla="*/ 2157412 w 2276474"/>
                  <a:gd name="connsiteY5" fmla="*/ 1622425 h 1703387"/>
                  <a:gd name="connsiteX6" fmla="*/ 2252662 w 2276474"/>
                  <a:gd name="connsiteY6" fmla="*/ 1127125 h 1703387"/>
                  <a:gd name="connsiteX7" fmla="*/ 2014537 w 2276474"/>
                  <a:gd name="connsiteY7" fmla="*/ 860425 h 1703387"/>
                  <a:gd name="connsiteX8" fmla="*/ 2252662 w 2276474"/>
                  <a:gd name="connsiteY8" fmla="*/ 460375 h 1703387"/>
                  <a:gd name="connsiteX9" fmla="*/ 1947862 w 2276474"/>
                  <a:gd name="connsiteY9" fmla="*/ 60325 h 1703387"/>
                  <a:gd name="connsiteX10" fmla="*/ 1519237 w 2276474"/>
                  <a:gd name="connsiteY10" fmla="*/ 98425 h 1703387"/>
                  <a:gd name="connsiteX11" fmla="*/ 1052512 w 2276474"/>
                  <a:gd name="connsiteY11" fmla="*/ 174625 h 1703387"/>
                  <a:gd name="connsiteX12" fmla="*/ 700087 w 2276474"/>
                  <a:gd name="connsiteY12" fmla="*/ 41275 h 1703387"/>
                  <a:gd name="connsiteX13" fmla="*/ 109537 w 2276474"/>
                  <a:gd name="connsiteY13" fmla="*/ 193675 h 1703387"/>
                  <a:gd name="connsiteX14" fmla="*/ 42862 w 2276474"/>
                  <a:gd name="connsiteY14" fmla="*/ 536575 h 1703387"/>
                  <a:gd name="connsiteX15" fmla="*/ 176212 w 2276474"/>
                  <a:gd name="connsiteY15" fmla="*/ 812800 h 1703387"/>
                  <a:gd name="connsiteX16" fmla="*/ 147637 w 2276474"/>
                  <a:gd name="connsiteY16" fmla="*/ 1108075 h 1703387"/>
                  <a:gd name="connsiteX0" fmla="*/ 147637 w 2276474"/>
                  <a:gd name="connsiteY0" fmla="*/ 1108075 h 1703387"/>
                  <a:gd name="connsiteX1" fmla="*/ 242887 w 2276474"/>
                  <a:gd name="connsiteY1" fmla="*/ 1422400 h 1703387"/>
                  <a:gd name="connsiteX2" fmla="*/ 614362 w 2276474"/>
                  <a:gd name="connsiteY2" fmla="*/ 1641475 h 1703387"/>
                  <a:gd name="connsiteX3" fmla="*/ 1223962 w 2276474"/>
                  <a:gd name="connsiteY3" fmla="*/ 1555750 h 1703387"/>
                  <a:gd name="connsiteX4" fmla="*/ 1776412 w 2276474"/>
                  <a:gd name="connsiteY4" fmla="*/ 1612900 h 1703387"/>
                  <a:gd name="connsiteX5" fmla="*/ 2157412 w 2276474"/>
                  <a:gd name="connsiteY5" fmla="*/ 1622425 h 1703387"/>
                  <a:gd name="connsiteX6" fmla="*/ 2252662 w 2276474"/>
                  <a:gd name="connsiteY6" fmla="*/ 1127125 h 1703387"/>
                  <a:gd name="connsiteX7" fmla="*/ 2014537 w 2276474"/>
                  <a:gd name="connsiteY7" fmla="*/ 860425 h 1703387"/>
                  <a:gd name="connsiteX8" fmla="*/ 2252662 w 2276474"/>
                  <a:gd name="connsiteY8" fmla="*/ 460375 h 1703387"/>
                  <a:gd name="connsiteX9" fmla="*/ 1947862 w 2276474"/>
                  <a:gd name="connsiteY9" fmla="*/ 60325 h 1703387"/>
                  <a:gd name="connsiteX10" fmla="*/ 1519237 w 2276474"/>
                  <a:gd name="connsiteY10" fmla="*/ 98425 h 1703387"/>
                  <a:gd name="connsiteX11" fmla="*/ 1052512 w 2276474"/>
                  <a:gd name="connsiteY11" fmla="*/ 174625 h 1703387"/>
                  <a:gd name="connsiteX12" fmla="*/ 700087 w 2276474"/>
                  <a:gd name="connsiteY12" fmla="*/ 41275 h 1703387"/>
                  <a:gd name="connsiteX13" fmla="*/ 109537 w 2276474"/>
                  <a:gd name="connsiteY13" fmla="*/ 193675 h 1703387"/>
                  <a:gd name="connsiteX14" fmla="*/ 42862 w 2276474"/>
                  <a:gd name="connsiteY14" fmla="*/ 536575 h 1703387"/>
                  <a:gd name="connsiteX15" fmla="*/ 176212 w 2276474"/>
                  <a:gd name="connsiteY15" fmla="*/ 812800 h 1703387"/>
                  <a:gd name="connsiteX16" fmla="*/ 147637 w 2276474"/>
                  <a:gd name="connsiteY16" fmla="*/ 1108075 h 1703387"/>
                  <a:gd name="connsiteX0" fmla="*/ 147637 w 2290762"/>
                  <a:gd name="connsiteY0" fmla="*/ 1108075 h 1703387"/>
                  <a:gd name="connsiteX1" fmla="*/ 242887 w 2290762"/>
                  <a:gd name="connsiteY1" fmla="*/ 1422400 h 1703387"/>
                  <a:gd name="connsiteX2" fmla="*/ 614362 w 2290762"/>
                  <a:gd name="connsiteY2" fmla="*/ 1641475 h 1703387"/>
                  <a:gd name="connsiteX3" fmla="*/ 1223962 w 2290762"/>
                  <a:gd name="connsiteY3" fmla="*/ 1555750 h 1703387"/>
                  <a:gd name="connsiteX4" fmla="*/ 1776412 w 2290762"/>
                  <a:gd name="connsiteY4" fmla="*/ 1612900 h 1703387"/>
                  <a:gd name="connsiteX5" fmla="*/ 2157412 w 2290762"/>
                  <a:gd name="connsiteY5" fmla="*/ 1622425 h 1703387"/>
                  <a:gd name="connsiteX6" fmla="*/ 2252662 w 2290762"/>
                  <a:gd name="connsiteY6" fmla="*/ 1127125 h 1703387"/>
                  <a:gd name="connsiteX7" fmla="*/ 2176462 w 2290762"/>
                  <a:gd name="connsiteY7" fmla="*/ 822325 h 1703387"/>
                  <a:gd name="connsiteX8" fmla="*/ 2252662 w 2290762"/>
                  <a:gd name="connsiteY8" fmla="*/ 460375 h 1703387"/>
                  <a:gd name="connsiteX9" fmla="*/ 1947862 w 2290762"/>
                  <a:gd name="connsiteY9" fmla="*/ 60325 h 1703387"/>
                  <a:gd name="connsiteX10" fmla="*/ 1519237 w 2290762"/>
                  <a:gd name="connsiteY10" fmla="*/ 98425 h 1703387"/>
                  <a:gd name="connsiteX11" fmla="*/ 1052512 w 2290762"/>
                  <a:gd name="connsiteY11" fmla="*/ 174625 h 1703387"/>
                  <a:gd name="connsiteX12" fmla="*/ 700087 w 2290762"/>
                  <a:gd name="connsiteY12" fmla="*/ 41275 h 1703387"/>
                  <a:gd name="connsiteX13" fmla="*/ 109537 w 2290762"/>
                  <a:gd name="connsiteY13" fmla="*/ 193675 h 1703387"/>
                  <a:gd name="connsiteX14" fmla="*/ 42862 w 2290762"/>
                  <a:gd name="connsiteY14" fmla="*/ 536575 h 1703387"/>
                  <a:gd name="connsiteX15" fmla="*/ 176212 w 2290762"/>
                  <a:gd name="connsiteY15" fmla="*/ 812800 h 1703387"/>
                  <a:gd name="connsiteX16" fmla="*/ 147637 w 2290762"/>
                  <a:gd name="connsiteY16" fmla="*/ 1108075 h 1703387"/>
                  <a:gd name="connsiteX0" fmla="*/ 147637 w 2290762"/>
                  <a:gd name="connsiteY0" fmla="*/ 1108075 h 1703387"/>
                  <a:gd name="connsiteX1" fmla="*/ 242887 w 2290762"/>
                  <a:gd name="connsiteY1" fmla="*/ 1422400 h 1703387"/>
                  <a:gd name="connsiteX2" fmla="*/ 614362 w 2290762"/>
                  <a:gd name="connsiteY2" fmla="*/ 1641475 h 1703387"/>
                  <a:gd name="connsiteX3" fmla="*/ 1223962 w 2290762"/>
                  <a:gd name="connsiteY3" fmla="*/ 1555750 h 1703387"/>
                  <a:gd name="connsiteX4" fmla="*/ 1776412 w 2290762"/>
                  <a:gd name="connsiteY4" fmla="*/ 1612900 h 1703387"/>
                  <a:gd name="connsiteX5" fmla="*/ 2157412 w 2290762"/>
                  <a:gd name="connsiteY5" fmla="*/ 1622425 h 1703387"/>
                  <a:gd name="connsiteX6" fmla="*/ 2252662 w 2290762"/>
                  <a:gd name="connsiteY6" fmla="*/ 1127125 h 1703387"/>
                  <a:gd name="connsiteX7" fmla="*/ 2176462 w 2290762"/>
                  <a:gd name="connsiteY7" fmla="*/ 822325 h 1703387"/>
                  <a:gd name="connsiteX8" fmla="*/ 2252662 w 2290762"/>
                  <a:gd name="connsiteY8" fmla="*/ 460375 h 1703387"/>
                  <a:gd name="connsiteX9" fmla="*/ 1947862 w 2290762"/>
                  <a:gd name="connsiteY9" fmla="*/ 60325 h 1703387"/>
                  <a:gd name="connsiteX10" fmla="*/ 1519237 w 2290762"/>
                  <a:gd name="connsiteY10" fmla="*/ 98425 h 1703387"/>
                  <a:gd name="connsiteX11" fmla="*/ 1052512 w 2290762"/>
                  <a:gd name="connsiteY11" fmla="*/ 174625 h 1703387"/>
                  <a:gd name="connsiteX12" fmla="*/ 700087 w 2290762"/>
                  <a:gd name="connsiteY12" fmla="*/ 41275 h 1703387"/>
                  <a:gd name="connsiteX13" fmla="*/ 109537 w 2290762"/>
                  <a:gd name="connsiteY13" fmla="*/ 193675 h 1703387"/>
                  <a:gd name="connsiteX14" fmla="*/ 42862 w 2290762"/>
                  <a:gd name="connsiteY14" fmla="*/ 536575 h 1703387"/>
                  <a:gd name="connsiteX15" fmla="*/ 100012 w 2290762"/>
                  <a:gd name="connsiteY15" fmla="*/ 822325 h 1703387"/>
                  <a:gd name="connsiteX16" fmla="*/ 147637 w 2290762"/>
                  <a:gd name="connsiteY16" fmla="*/ 1108075 h 1703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0762" h="1703387">
                    <a:moveTo>
                      <a:pt x="147637" y="1108075"/>
                    </a:moveTo>
                    <a:cubicBezTo>
                      <a:pt x="171449" y="1208087"/>
                      <a:pt x="165099" y="1333500"/>
                      <a:pt x="242887" y="1422400"/>
                    </a:cubicBezTo>
                    <a:cubicBezTo>
                      <a:pt x="320674" y="1511300"/>
                      <a:pt x="450850" y="1619250"/>
                      <a:pt x="614362" y="1641475"/>
                    </a:cubicBezTo>
                    <a:cubicBezTo>
                      <a:pt x="777874" y="1663700"/>
                      <a:pt x="1030287" y="1560512"/>
                      <a:pt x="1223962" y="1555750"/>
                    </a:cubicBezTo>
                    <a:cubicBezTo>
                      <a:pt x="1417637" y="1550988"/>
                      <a:pt x="1620837" y="1601788"/>
                      <a:pt x="1776412" y="1612900"/>
                    </a:cubicBezTo>
                    <a:cubicBezTo>
                      <a:pt x="1931987" y="1624012"/>
                      <a:pt x="2078037" y="1703387"/>
                      <a:pt x="2157412" y="1622425"/>
                    </a:cubicBezTo>
                    <a:cubicBezTo>
                      <a:pt x="2236787" y="1541463"/>
                      <a:pt x="2249487" y="1260475"/>
                      <a:pt x="2252662" y="1127125"/>
                    </a:cubicBezTo>
                    <a:cubicBezTo>
                      <a:pt x="2255837" y="993775"/>
                      <a:pt x="2176462" y="933450"/>
                      <a:pt x="2176462" y="822325"/>
                    </a:cubicBezTo>
                    <a:cubicBezTo>
                      <a:pt x="2176462" y="711200"/>
                      <a:pt x="2290762" y="587375"/>
                      <a:pt x="2252662" y="460375"/>
                    </a:cubicBezTo>
                    <a:cubicBezTo>
                      <a:pt x="2214562" y="333375"/>
                      <a:pt x="2070099" y="120650"/>
                      <a:pt x="1947862" y="60325"/>
                    </a:cubicBezTo>
                    <a:cubicBezTo>
                      <a:pt x="1825625" y="0"/>
                      <a:pt x="1668462" y="79375"/>
                      <a:pt x="1519237" y="98425"/>
                    </a:cubicBezTo>
                    <a:cubicBezTo>
                      <a:pt x="1370012" y="117475"/>
                      <a:pt x="1189037" y="184150"/>
                      <a:pt x="1052512" y="174625"/>
                    </a:cubicBezTo>
                    <a:cubicBezTo>
                      <a:pt x="915987" y="165100"/>
                      <a:pt x="857249" y="38100"/>
                      <a:pt x="700087" y="41275"/>
                    </a:cubicBezTo>
                    <a:cubicBezTo>
                      <a:pt x="542925" y="44450"/>
                      <a:pt x="219074" y="111125"/>
                      <a:pt x="109537" y="193675"/>
                    </a:cubicBezTo>
                    <a:cubicBezTo>
                      <a:pt x="0" y="276225"/>
                      <a:pt x="44450" y="431800"/>
                      <a:pt x="42862" y="536575"/>
                    </a:cubicBezTo>
                    <a:cubicBezTo>
                      <a:pt x="41275" y="641350"/>
                      <a:pt x="84137" y="723900"/>
                      <a:pt x="100012" y="822325"/>
                    </a:cubicBezTo>
                    <a:cubicBezTo>
                      <a:pt x="115887" y="920750"/>
                      <a:pt x="123825" y="1008063"/>
                      <a:pt x="147637" y="1108075"/>
                    </a:cubicBezTo>
                    <a:close/>
                  </a:path>
                </a:pathLst>
              </a:custGeom>
              <a:solidFill>
                <a:srgbClr val="7C7C7C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0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>
                <a:off x="-5236885" y="261983"/>
                <a:ext cx="289441" cy="2956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09" name="Dowolny kształt: kształt 270">
                <a:extLst>
                  <a:ext uri="{FF2B5EF4-FFF2-40B4-BE49-F238E27FC236}">
                    <a16:creationId xmlns:a16="http://schemas.microsoft.com/office/drawing/2014/main" id="{20900F4C-2C90-47C0-8405-2B596E1B19B0}"/>
                  </a:ext>
                </a:extLst>
              </p:cNvPr>
              <p:cNvSpPr/>
              <p:nvPr/>
            </p:nvSpPr>
            <p:spPr>
              <a:xfrm>
                <a:off x="-5857597" y="758518"/>
                <a:ext cx="334842" cy="336955"/>
              </a:xfrm>
              <a:custGeom>
                <a:avLst/>
                <a:gdLst>
                  <a:gd name="connsiteX0" fmla="*/ 38100 w 140494"/>
                  <a:gd name="connsiteY0" fmla="*/ 14288 h 116681"/>
                  <a:gd name="connsiteX1" fmla="*/ 140494 w 140494"/>
                  <a:gd name="connsiteY1" fmla="*/ 0 h 116681"/>
                  <a:gd name="connsiteX2" fmla="*/ 140494 w 140494"/>
                  <a:gd name="connsiteY2" fmla="*/ 57150 h 116681"/>
                  <a:gd name="connsiteX3" fmla="*/ 100013 w 140494"/>
                  <a:gd name="connsiteY3" fmla="*/ 116681 h 116681"/>
                  <a:gd name="connsiteX4" fmla="*/ 30956 w 140494"/>
                  <a:gd name="connsiteY4" fmla="*/ 104775 h 116681"/>
                  <a:gd name="connsiteX5" fmla="*/ 11906 w 140494"/>
                  <a:gd name="connsiteY5" fmla="*/ 90488 h 116681"/>
                  <a:gd name="connsiteX6" fmla="*/ 0 w 140494"/>
                  <a:gd name="connsiteY6" fmla="*/ 71438 h 116681"/>
                  <a:gd name="connsiteX7" fmla="*/ 38100 w 140494"/>
                  <a:gd name="connsiteY7" fmla="*/ 14288 h 116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0494" h="116681">
                    <a:moveTo>
                      <a:pt x="38100" y="14288"/>
                    </a:moveTo>
                    <a:lnTo>
                      <a:pt x="140494" y="0"/>
                    </a:lnTo>
                    <a:lnTo>
                      <a:pt x="140494" y="57150"/>
                    </a:lnTo>
                    <a:lnTo>
                      <a:pt x="100013" y="116681"/>
                    </a:lnTo>
                    <a:lnTo>
                      <a:pt x="30956" y="104775"/>
                    </a:lnTo>
                    <a:cubicBezTo>
                      <a:pt x="13374" y="92216"/>
                      <a:pt x="19117" y="97696"/>
                      <a:pt x="11906" y="90488"/>
                    </a:cubicBezTo>
                    <a:lnTo>
                      <a:pt x="0" y="71438"/>
                    </a:lnTo>
                    <a:cubicBezTo>
                      <a:pt x="7423" y="51645"/>
                      <a:pt x="7144" y="59170"/>
                      <a:pt x="38100" y="1428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0" name="Dowolny kształt: kształt 260">
                <a:extLst>
                  <a:ext uri="{FF2B5EF4-FFF2-40B4-BE49-F238E27FC236}">
                    <a16:creationId xmlns:a16="http://schemas.microsoft.com/office/drawing/2014/main" id="{FF879008-F056-41AD-B754-696589D67E6D}"/>
                  </a:ext>
                </a:extLst>
              </p:cNvPr>
              <p:cNvSpPr/>
              <p:nvPr/>
            </p:nvSpPr>
            <p:spPr>
              <a:xfrm>
                <a:off x="-6465912" y="302175"/>
                <a:ext cx="300791" cy="213174"/>
              </a:xfrm>
              <a:custGeom>
                <a:avLst/>
                <a:gdLst>
                  <a:gd name="connsiteX0" fmla="*/ 19050 w 126206"/>
                  <a:gd name="connsiteY0" fmla="*/ 69056 h 73819"/>
                  <a:gd name="connsiteX1" fmla="*/ 0 w 126206"/>
                  <a:gd name="connsiteY1" fmla="*/ 4763 h 73819"/>
                  <a:gd name="connsiteX2" fmla="*/ 88106 w 126206"/>
                  <a:gd name="connsiteY2" fmla="*/ 0 h 73819"/>
                  <a:gd name="connsiteX3" fmla="*/ 126206 w 126206"/>
                  <a:gd name="connsiteY3" fmla="*/ 35719 h 73819"/>
                  <a:gd name="connsiteX4" fmla="*/ 116681 w 126206"/>
                  <a:gd name="connsiteY4" fmla="*/ 73819 h 73819"/>
                  <a:gd name="connsiteX5" fmla="*/ 19050 w 126206"/>
                  <a:gd name="connsiteY5" fmla="*/ 69056 h 7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06" h="73819">
                    <a:moveTo>
                      <a:pt x="19050" y="69056"/>
                    </a:moveTo>
                    <a:lnTo>
                      <a:pt x="0" y="4763"/>
                    </a:lnTo>
                    <a:lnTo>
                      <a:pt x="88106" y="0"/>
                    </a:lnTo>
                    <a:lnTo>
                      <a:pt x="126206" y="35719"/>
                    </a:lnTo>
                    <a:lnTo>
                      <a:pt x="116681" y="73819"/>
                    </a:lnTo>
                    <a:lnTo>
                      <a:pt x="19050" y="690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1" name="Dowolny kształt: kształt 259">
                <a:extLst>
                  <a:ext uri="{FF2B5EF4-FFF2-40B4-BE49-F238E27FC236}">
                    <a16:creationId xmlns:a16="http://schemas.microsoft.com/office/drawing/2014/main" id="{9EA950E0-8891-48FF-8BA2-8C98FADFCB81}"/>
                  </a:ext>
                </a:extLst>
              </p:cNvPr>
              <p:cNvSpPr/>
              <p:nvPr/>
            </p:nvSpPr>
            <p:spPr>
              <a:xfrm>
                <a:off x="-5211603" y="920783"/>
                <a:ext cx="289441" cy="495115"/>
              </a:xfrm>
              <a:custGeom>
                <a:avLst/>
                <a:gdLst>
                  <a:gd name="connsiteX0" fmla="*/ 28575 w 121444"/>
                  <a:gd name="connsiteY0" fmla="*/ 61912 h 171450"/>
                  <a:gd name="connsiteX1" fmla="*/ 0 w 121444"/>
                  <a:gd name="connsiteY1" fmla="*/ 150018 h 171450"/>
                  <a:gd name="connsiteX2" fmla="*/ 50007 w 121444"/>
                  <a:gd name="connsiteY2" fmla="*/ 171450 h 171450"/>
                  <a:gd name="connsiteX3" fmla="*/ 121444 w 121444"/>
                  <a:gd name="connsiteY3" fmla="*/ 154781 h 171450"/>
                  <a:gd name="connsiteX4" fmla="*/ 111919 w 121444"/>
                  <a:gd name="connsiteY4" fmla="*/ 61912 h 171450"/>
                  <a:gd name="connsiteX5" fmla="*/ 95250 w 121444"/>
                  <a:gd name="connsiteY5" fmla="*/ 19050 h 171450"/>
                  <a:gd name="connsiteX6" fmla="*/ 23813 w 121444"/>
                  <a:gd name="connsiteY6" fmla="*/ 0 h 171450"/>
                  <a:gd name="connsiteX7" fmla="*/ 28575 w 121444"/>
                  <a:gd name="connsiteY7" fmla="*/ 61912 h 171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444" h="171450">
                    <a:moveTo>
                      <a:pt x="28575" y="61912"/>
                    </a:moveTo>
                    <a:lnTo>
                      <a:pt x="0" y="150018"/>
                    </a:lnTo>
                    <a:lnTo>
                      <a:pt x="50007" y="171450"/>
                    </a:lnTo>
                    <a:lnTo>
                      <a:pt x="121444" y="154781"/>
                    </a:lnTo>
                    <a:lnTo>
                      <a:pt x="111919" y="61912"/>
                    </a:lnTo>
                    <a:lnTo>
                      <a:pt x="95250" y="19050"/>
                    </a:lnTo>
                    <a:lnTo>
                      <a:pt x="23813" y="0"/>
                    </a:lnTo>
                    <a:cubicBezTo>
                      <a:pt x="24607" y="19844"/>
                      <a:pt x="25400" y="39687"/>
                      <a:pt x="28575" y="6191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2" name="Dowolny kształt: kształt 237">
                <a:extLst>
                  <a:ext uri="{FF2B5EF4-FFF2-40B4-BE49-F238E27FC236}">
                    <a16:creationId xmlns:a16="http://schemas.microsoft.com/office/drawing/2014/main" id="{97C4747B-C27B-4265-BBF3-2520FC1AFFD2}"/>
                  </a:ext>
                </a:extLst>
              </p:cNvPr>
              <p:cNvSpPr/>
              <p:nvPr/>
            </p:nvSpPr>
            <p:spPr>
              <a:xfrm>
                <a:off x="-6445998" y="1097888"/>
                <a:ext cx="232689" cy="316321"/>
              </a:xfrm>
              <a:custGeom>
                <a:avLst/>
                <a:gdLst>
                  <a:gd name="connsiteX0" fmla="*/ 42863 w 97631"/>
                  <a:gd name="connsiteY0" fmla="*/ 0 h 109537"/>
                  <a:gd name="connsiteX1" fmla="*/ 0 w 97631"/>
                  <a:gd name="connsiteY1" fmla="*/ 59531 h 109537"/>
                  <a:gd name="connsiteX2" fmla="*/ 19050 w 97631"/>
                  <a:gd name="connsiteY2" fmla="*/ 102393 h 109537"/>
                  <a:gd name="connsiteX3" fmla="*/ 52388 w 97631"/>
                  <a:gd name="connsiteY3" fmla="*/ 109537 h 109537"/>
                  <a:gd name="connsiteX4" fmla="*/ 97631 w 97631"/>
                  <a:gd name="connsiteY4" fmla="*/ 92868 h 109537"/>
                  <a:gd name="connsiteX5" fmla="*/ 95250 w 97631"/>
                  <a:gd name="connsiteY5" fmla="*/ 54768 h 109537"/>
                  <a:gd name="connsiteX6" fmla="*/ 42863 w 97631"/>
                  <a:gd name="connsiteY6" fmla="*/ 0 h 109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7631" h="109537">
                    <a:moveTo>
                      <a:pt x="42863" y="0"/>
                    </a:moveTo>
                    <a:lnTo>
                      <a:pt x="0" y="59531"/>
                    </a:lnTo>
                    <a:lnTo>
                      <a:pt x="19050" y="102393"/>
                    </a:lnTo>
                    <a:lnTo>
                      <a:pt x="52388" y="109537"/>
                    </a:lnTo>
                    <a:lnTo>
                      <a:pt x="97631" y="92868"/>
                    </a:lnTo>
                    <a:lnTo>
                      <a:pt x="95250" y="54768"/>
                    </a:lnTo>
                    <a:lnTo>
                      <a:pt x="4286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3" name="pole tekstowe 447"/>
              <p:cNvSpPr txBox="1"/>
              <p:nvPr/>
            </p:nvSpPr>
            <p:spPr>
              <a:xfrm>
                <a:off x="-6935636" y="-369331"/>
                <a:ext cx="2518912" cy="401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900" dirty="0" smtClean="0"/>
                  <a:t>High </a:t>
                </a:r>
                <a:r>
                  <a:rPr lang="pl-PL" sz="900" dirty="0" err="1" smtClean="0"/>
                  <a:t>temperature</a:t>
                </a:r>
                <a:endParaRPr lang="pl-PL" sz="900" dirty="0"/>
              </a:p>
            </p:txBody>
          </p:sp>
        </p:grpSp>
        <p:sp>
          <p:nvSpPr>
            <p:cNvPr id="114" name="Prostokąt 450"/>
            <p:cNvSpPr/>
            <p:nvPr/>
          </p:nvSpPr>
          <p:spPr>
            <a:xfrm>
              <a:off x="-5197214" y="-314864"/>
              <a:ext cx="2363638" cy="2458528"/>
            </a:xfrm>
            <a:prstGeom prst="rect">
              <a:avLst/>
            </a:prstGeom>
            <a:gradFill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">
                  <a:schemeClr val="accent1">
                    <a:lumMod val="40000"/>
                    <a:lumOff val="60000"/>
                  </a:schemeClr>
                </a:gs>
                <a:gs pos="25000">
                  <a:schemeClr val="accent1"/>
                </a:gs>
                <a:gs pos="75000">
                  <a:schemeClr val="accent1"/>
                </a:gs>
                <a:gs pos="90000">
                  <a:schemeClr val="accent1">
                    <a:lumMod val="40000"/>
                    <a:lumOff val="60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sz="1000"/>
            </a:p>
          </p:txBody>
        </p:sp>
        <p:grpSp>
          <p:nvGrpSpPr>
            <p:cNvPr id="115" name="Grupa 354"/>
            <p:cNvGrpSpPr/>
            <p:nvPr/>
          </p:nvGrpSpPr>
          <p:grpSpPr>
            <a:xfrm>
              <a:off x="-5190150" y="67574"/>
              <a:ext cx="2290762" cy="1703387"/>
              <a:chOff x="-5329237" y="0"/>
              <a:chExt cx="2290762" cy="1703387"/>
            </a:xfrm>
          </p:grpSpPr>
          <p:sp>
            <p:nvSpPr>
              <p:cNvPr id="116" name="Dowolny kształt 233"/>
              <p:cNvSpPr/>
              <p:nvPr/>
            </p:nvSpPr>
            <p:spPr>
              <a:xfrm>
                <a:off x="-5329237" y="0"/>
                <a:ext cx="2290762" cy="1703387"/>
              </a:xfrm>
              <a:custGeom>
                <a:avLst/>
                <a:gdLst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1138237 w 2276474"/>
                  <a:gd name="connsiteY11" fmla="*/ 354012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957262 w 2276474"/>
                  <a:gd name="connsiteY11" fmla="*/ 96837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6487 h 1701799"/>
                  <a:gd name="connsiteX1" fmla="*/ 242887 w 2276474"/>
                  <a:gd name="connsiteY1" fmla="*/ 1420812 h 1701799"/>
                  <a:gd name="connsiteX2" fmla="*/ 614362 w 2276474"/>
                  <a:gd name="connsiteY2" fmla="*/ 1639887 h 1701799"/>
                  <a:gd name="connsiteX3" fmla="*/ 1243012 w 2276474"/>
                  <a:gd name="connsiteY3" fmla="*/ 1487487 h 1701799"/>
                  <a:gd name="connsiteX4" fmla="*/ 1776412 w 2276474"/>
                  <a:gd name="connsiteY4" fmla="*/ 1611312 h 1701799"/>
                  <a:gd name="connsiteX5" fmla="*/ 2157412 w 2276474"/>
                  <a:gd name="connsiteY5" fmla="*/ 1620837 h 1701799"/>
                  <a:gd name="connsiteX6" fmla="*/ 2252662 w 2276474"/>
                  <a:gd name="connsiteY6" fmla="*/ 1125537 h 1701799"/>
                  <a:gd name="connsiteX7" fmla="*/ 2014537 w 2276474"/>
                  <a:gd name="connsiteY7" fmla="*/ 858837 h 1701799"/>
                  <a:gd name="connsiteX8" fmla="*/ 2252662 w 2276474"/>
                  <a:gd name="connsiteY8" fmla="*/ 458787 h 1701799"/>
                  <a:gd name="connsiteX9" fmla="*/ 1947862 w 2276474"/>
                  <a:gd name="connsiteY9" fmla="*/ 58737 h 1701799"/>
                  <a:gd name="connsiteX10" fmla="*/ 1262062 w 2276474"/>
                  <a:gd name="connsiteY10" fmla="*/ 106362 h 1701799"/>
                  <a:gd name="connsiteX11" fmla="*/ 1052512 w 2276474"/>
                  <a:gd name="connsiteY11" fmla="*/ 173037 h 1701799"/>
                  <a:gd name="connsiteX12" fmla="*/ 700087 w 2276474"/>
                  <a:gd name="connsiteY12" fmla="*/ 39687 h 1701799"/>
                  <a:gd name="connsiteX13" fmla="*/ 109537 w 2276474"/>
                  <a:gd name="connsiteY13" fmla="*/ 192087 h 1701799"/>
                  <a:gd name="connsiteX14" fmla="*/ 42862 w 2276474"/>
                  <a:gd name="connsiteY14" fmla="*/ 534987 h 1701799"/>
                  <a:gd name="connsiteX15" fmla="*/ 176212 w 2276474"/>
                  <a:gd name="connsiteY15" fmla="*/ 811212 h 1701799"/>
                  <a:gd name="connsiteX16" fmla="*/ 147637 w 2276474"/>
                  <a:gd name="connsiteY16" fmla="*/ 1106487 h 1701799"/>
                  <a:gd name="connsiteX0" fmla="*/ 147637 w 2276474"/>
                  <a:gd name="connsiteY0" fmla="*/ 1108075 h 1703387"/>
                  <a:gd name="connsiteX1" fmla="*/ 242887 w 2276474"/>
                  <a:gd name="connsiteY1" fmla="*/ 1422400 h 1703387"/>
                  <a:gd name="connsiteX2" fmla="*/ 614362 w 2276474"/>
                  <a:gd name="connsiteY2" fmla="*/ 1641475 h 1703387"/>
                  <a:gd name="connsiteX3" fmla="*/ 1243012 w 2276474"/>
                  <a:gd name="connsiteY3" fmla="*/ 1489075 h 1703387"/>
                  <a:gd name="connsiteX4" fmla="*/ 1776412 w 2276474"/>
                  <a:gd name="connsiteY4" fmla="*/ 1612900 h 1703387"/>
                  <a:gd name="connsiteX5" fmla="*/ 2157412 w 2276474"/>
                  <a:gd name="connsiteY5" fmla="*/ 1622425 h 1703387"/>
                  <a:gd name="connsiteX6" fmla="*/ 2252662 w 2276474"/>
                  <a:gd name="connsiteY6" fmla="*/ 1127125 h 1703387"/>
                  <a:gd name="connsiteX7" fmla="*/ 2014537 w 2276474"/>
                  <a:gd name="connsiteY7" fmla="*/ 860425 h 1703387"/>
                  <a:gd name="connsiteX8" fmla="*/ 2252662 w 2276474"/>
                  <a:gd name="connsiteY8" fmla="*/ 460375 h 1703387"/>
                  <a:gd name="connsiteX9" fmla="*/ 1947862 w 2276474"/>
                  <a:gd name="connsiteY9" fmla="*/ 60325 h 1703387"/>
                  <a:gd name="connsiteX10" fmla="*/ 1519237 w 2276474"/>
                  <a:gd name="connsiteY10" fmla="*/ 98425 h 1703387"/>
                  <a:gd name="connsiteX11" fmla="*/ 1052512 w 2276474"/>
                  <a:gd name="connsiteY11" fmla="*/ 174625 h 1703387"/>
                  <a:gd name="connsiteX12" fmla="*/ 700087 w 2276474"/>
                  <a:gd name="connsiteY12" fmla="*/ 41275 h 1703387"/>
                  <a:gd name="connsiteX13" fmla="*/ 109537 w 2276474"/>
                  <a:gd name="connsiteY13" fmla="*/ 193675 h 1703387"/>
                  <a:gd name="connsiteX14" fmla="*/ 42862 w 2276474"/>
                  <a:gd name="connsiteY14" fmla="*/ 536575 h 1703387"/>
                  <a:gd name="connsiteX15" fmla="*/ 176212 w 2276474"/>
                  <a:gd name="connsiteY15" fmla="*/ 812800 h 1703387"/>
                  <a:gd name="connsiteX16" fmla="*/ 147637 w 2276474"/>
                  <a:gd name="connsiteY16" fmla="*/ 1108075 h 1703387"/>
                  <a:gd name="connsiteX0" fmla="*/ 147637 w 2276474"/>
                  <a:gd name="connsiteY0" fmla="*/ 1108075 h 1703387"/>
                  <a:gd name="connsiteX1" fmla="*/ 242887 w 2276474"/>
                  <a:gd name="connsiteY1" fmla="*/ 1422400 h 1703387"/>
                  <a:gd name="connsiteX2" fmla="*/ 614362 w 2276474"/>
                  <a:gd name="connsiteY2" fmla="*/ 1641475 h 1703387"/>
                  <a:gd name="connsiteX3" fmla="*/ 1223962 w 2276474"/>
                  <a:gd name="connsiteY3" fmla="*/ 1555750 h 1703387"/>
                  <a:gd name="connsiteX4" fmla="*/ 1776412 w 2276474"/>
                  <a:gd name="connsiteY4" fmla="*/ 1612900 h 1703387"/>
                  <a:gd name="connsiteX5" fmla="*/ 2157412 w 2276474"/>
                  <a:gd name="connsiteY5" fmla="*/ 1622425 h 1703387"/>
                  <a:gd name="connsiteX6" fmla="*/ 2252662 w 2276474"/>
                  <a:gd name="connsiteY6" fmla="*/ 1127125 h 1703387"/>
                  <a:gd name="connsiteX7" fmla="*/ 2014537 w 2276474"/>
                  <a:gd name="connsiteY7" fmla="*/ 860425 h 1703387"/>
                  <a:gd name="connsiteX8" fmla="*/ 2252662 w 2276474"/>
                  <a:gd name="connsiteY8" fmla="*/ 460375 h 1703387"/>
                  <a:gd name="connsiteX9" fmla="*/ 1947862 w 2276474"/>
                  <a:gd name="connsiteY9" fmla="*/ 60325 h 1703387"/>
                  <a:gd name="connsiteX10" fmla="*/ 1519237 w 2276474"/>
                  <a:gd name="connsiteY10" fmla="*/ 98425 h 1703387"/>
                  <a:gd name="connsiteX11" fmla="*/ 1052512 w 2276474"/>
                  <a:gd name="connsiteY11" fmla="*/ 174625 h 1703387"/>
                  <a:gd name="connsiteX12" fmla="*/ 700087 w 2276474"/>
                  <a:gd name="connsiteY12" fmla="*/ 41275 h 1703387"/>
                  <a:gd name="connsiteX13" fmla="*/ 109537 w 2276474"/>
                  <a:gd name="connsiteY13" fmla="*/ 193675 h 1703387"/>
                  <a:gd name="connsiteX14" fmla="*/ 42862 w 2276474"/>
                  <a:gd name="connsiteY14" fmla="*/ 536575 h 1703387"/>
                  <a:gd name="connsiteX15" fmla="*/ 176212 w 2276474"/>
                  <a:gd name="connsiteY15" fmla="*/ 812800 h 1703387"/>
                  <a:gd name="connsiteX16" fmla="*/ 147637 w 2276474"/>
                  <a:gd name="connsiteY16" fmla="*/ 1108075 h 1703387"/>
                  <a:gd name="connsiteX0" fmla="*/ 147637 w 2290762"/>
                  <a:gd name="connsiteY0" fmla="*/ 1108075 h 1703387"/>
                  <a:gd name="connsiteX1" fmla="*/ 242887 w 2290762"/>
                  <a:gd name="connsiteY1" fmla="*/ 1422400 h 1703387"/>
                  <a:gd name="connsiteX2" fmla="*/ 614362 w 2290762"/>
                  <a:gd name="connsiteY2" fmla="*/ 1641475 h 1703387"/>
                  <a:gd name="connsiteX3" fmla="*/ 1223962 w 2290762"/>
                  <a:gd name="connsiteY3" fmla="*/ 1555750 h 1703387"/>
                  <a:gd name="connsiteX4" fmla="*/ 1776412 w 2290762"/>
                  <a:gd name="connsiteY4" fmla="*/ 1612900 h 1703387"/>
                  <a:gd name="connsiteX5" fmla="*/ 2157412 w 2290762"/>
                  <a:gd name="connsiteY5" fmla="*/ 1622425 h 1703387"/>
                  <a:gd name="connsiteX6" fmla="*/ 2252662 w 2290762"/>
                  <a:gd name="connsiteY6" fmla="*/ 1127125 h 1703387"/>
                  <a:gd name="connsiteX7" fmla="*/ 2176462 w 2290762"/>
                  <a:gd name="connsiteY7" fmla="*/ 822325 h 1703387"/>
                  <a:gd name="connsiteX8" fmla="*/ 2252662 w 2290762"/>
                  <a:gd name="connsiteY8" fmla="*/ 460375 h 1703387"/>
                  <a:gd name="connsiteX9" fmla="*/ 1947862 w 2290762"/>
                  <a:gd name="connsiteY9" fmla="*/ 60325 h 1703387"/>
                  <a:gd name="connsiteX10" fmla="*/ 1519237 w 2290762"/>
                  <a:gd name="connsiteY10" fmla="*/ 98425 h 1703387"/>
                  <a:gd name="connsiteX11" fmla="*/ 1052512 w 2290762"/>
                  <a:gd name="connsiteY11" fmla="*/ 174625 h 1703387"/>
                  <a:gd name="connsiteX12" fmla="*/ 700087 w 2290762"/>
                  <a:gd name="connsiteY12" fmla="*/ 41275 h 1703387"/>
                  <a:gd name="connsiteX13" fmla="*/ 109537 w 2290762"/>
                  <a:gd name="connsiteY13" fmla="*/ 193675 h 1703387"/>
                  <a:gd name="connsiteX14" fmla="*/ 42862 w 2290762"/>
                  <a:gd name="connsiteY14" fmla="*/ 536575 h 1703387"/>
                  <a:gd name="connsiteX15" fmla="*/ 176212 w 2290762"/>
                  <a:gd name="connsiteY15" fmla="*/ 812800 h 1703387"/>
                  <a:gd name="connsiteX16" fmla="*/ 147637 w 2290762"/>
                  <a:gd name="connsiteY16" fmla="*/ 1108075 h 1703387"/>
                  <a:gd name="connsiteX0" fmla="*/ 147637 w 2290762"/>
                  <a:gd name="connsiteY0" fmla="*/ 1108075 h 1703387"/>
                  <a:gd name="connsiteX1" fmla="*/ 242887 w 2290762"/>
                  <a:gd name="connsiteY1" fmla="*/ 1422400 h 1703387"/>
                  <a:gd name="connsiteX2" fmla="*/ 614362 w 2290762"/>
                  <a:gd name="connsiteY2" fmla="*/ 1641475 h 1703387"/>
                  <a:gd name="connsiteX3" fmla="*/ 1223962 w 2290762"/>
                  <a:gd name="connsiteY3" fmla="*/ 1555750 h 1703387"/>
                  <a:gd name="connsiteX4" fmla="*/ 1776412 w 2290762"/>
                  <a:gd name="connsiteY4" fmla="*/ 1612900 h 1703387"/>
                  <a:gd name="connsiteX5" fmla="*/ 2157412 w 2290762"/>
                  <a:gd name="connsiteY5" fmla="*/ 1622425 h 1703387"/>
                  <a:gd name="connsiteX6" fmla="*/ 2252662 w 2290762"/>
                  <a:gd name="connsiteY6" fmla="*/ 1127125 h 1703387"/>
                  <a:gd name="connsiteX7" fmla="*/ 2176462 w 2290762"/>
                  <a:gd name="connsiteY7" fmla="*/ 822325 h 1703387"/>
                  <a:gd name="connsiteX8" fmla="*/ 2252662 w 2290762"/>
                  <a:gd name="connsiteY8" fmla="*/ 460375 h 1703387"/>
                  <a:gd name="connsiteX9" fmla="*/ 1947862 w 2290762"/>
                  <a:gd name="connsiteY9" fmla="*/ 60325 h 1703387"/>
                  <a:gd name="connsiteX10" fmla="*/ 1519237 w 2290762"/>
                  <a:gd name="connsiteY10" fmla="*/ 98425 h 1703387"/>
                  <a:gd name="connsiteX11" fmla="*/ 1052512 w 2290762"/>
                  <a:gd name="connsiteY11" fmla="*/ 174625 h 1703387"/>
                  <a:gd name="connsiteX12" fmla="*/ 700087 w 2290762"/>
                  <a:gd name="connsiteY12" fmla="*/ 41275 h 1703387"/>
                  <a:gd name="connsiteX13" fmla="*/ 109537 w 2290762"/>
                  <a:gd name="connsiteY13" fmla="*/ 193675 h 1703387"/>
                  <a:gd name="connsiteX14" fmla="*/ 42862 w 2290762"/>
                  <a:gd name="connsiteY14" fmla="*/ 536575 h 1703387"/>
                  <a:gd name="connsiteX15" fmla="*/ 100012 w 2290762"/>
                  <a:gd name="connsiteY15" fmla="*/ 822325 h 1703387"/>
                  <a:gd name="connsiteX16" fmla="*/ 147637 w 2290762"/>
                  <a:gd name="connsiteY16" fmla="*/ 1108075 h 17033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290762" h="1703387">
                    <a:moveTo>
                      <a:pt x="147637" y="1108075"/>
                    </a:moveTo>
                    <a:cubicBezTo>
                      <a:pt x="171449" y="1208087"/>
                      <a:pt x="165099" y="1333500"/>
                      <a:pt x="242887" y="1422400"/>
                    </a:cubicBezTo>
                    <a:cubicBezTo>
                      <a:pt x="320674" y="1511300"/>
                      <a:pt x="450850" y="1619250"/>
                      <a:pt x="614362" y="1641475"/>
                    </a:cubicBezTo>
                    <a:cubicBezTo>
                      <a:pt x="777874" y="1663700"/>
                      <a:pt x="1030287" y="1560512"/>
                      <a:pt x="1223962" y="1555750"/>
                    </a:cubicBezTo>
                    <a:cubicBezTo>
                      <a:pt x="1417637" y="1550988"/>
                      <a:pt x="1620837" y="1601788"/>
                      <a:pt x="1776412" y="1612900"/>
                    </a:cubicBezTo>
                    <a:cubicBezTo>
                      <a:pt x="1931987" y="1624012"/>
                      <a:pt x="2078037" y="1703387"/>
                      <a:pt x="2157412" y="1622425"/>
                    </a:cubicBezTo>
                    <a:cubicBezTo>
                      <a:pt x="2236787" y="1541463"/>
                      <a:pt x="2249487" y="1260475"/>
                      <a:pt x="2252662" y="1127125"/>
                    </a:cubicBezTo>
                    <a:cubicBezTo>
                      <a:pt x="2255837" y="993775"/>
                      <a:pt x="2176462" y="933450"/>
                      <a:pt x="2176462" y="822325"/>
                    </a:cubicBezTo>
                    <a:cubicBezTo>
                      <a:pt x="2176462" y="711200"/>
                      <a:pt x="2290762" y="587375"/>
                      <a:pt x="2252662" y="460375"/>
                    </a:cubicBezTo>
                    <a:cubicBezTo>
                      <a:pt x="2214562" y="333375"/>
                      <a:pt x="2070099" y="120650"/>
                      <a:pt x="1947862" y="60325"/>
                    </a:cubicBezTo>
                    <a:cubicBezTo>
                      <a:pt x="1825625" y="0"/>
                      <a:pt x="1668462" y="79375"/>
                      <a:pt x="1519237" y="98425"/>
                    </a:cubicBezTo>
                    <a:cubicBezTo>
                      <a:pt x="1370012" y="117475"/>
                      <a:pt x="1189037" y="184150"/>
                      <a:pt x="1052512" y="174625"/>
                    </a:cubicBezTo>
                    <a:cubicBezTo>
                      <a:pt x="915987" y="165100"/>
                      <a:pt x="857249" y="38100"/>
                      <a:pt x="700087" y="41275"/>
                    </a:cubicBezTo>
                    <a:cubicBezTo>
                      <a:pt x="542925" y="44450"/>
                      <a:pt x="219074" y="111125"/>
                      <a:pt x="109537" y="193675"/>
                    </a:cubicBezTo>
                    <a:cubicBezTo>
                      <a:pt x="0" y="276225"/>
                      <a:pt x="44450" y="431800"/>
                      <a:pt x="42862" y="536575"/>
                    </a:cubicBezTo>
                    <a:cubicBezTo>
                      <a:pt x="41275" y="641350"/>
                      <a:pt x="84137" y="723900"/>
                      <a:pt x="100012" y="822325"/>
                    </a:cubicBezTo>
                    <a:cubicBezTo>
                      <a:pt x="115887" y="920750"/>
                      <a:pt x="123825" y="1008063"/>
                      <a:pt x="147637" y="1108075"/>
                    </a:cubicBezTo>
                    <a:close/>
                  </a:path>
                </a:pathLst>
              </a:custGeom>
              <a:solidFill>
                <a:srgbClr val="7C7C7C"/>
              </a:soli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17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>
                <a:off x="-3715413" y="261983"/>
                <a:ext cx="289441" cy="2956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18" name="Freeform 2"/>
              <p:cNvSpPr/>
              <p:nvPr/>
            </p:nvSpPr>
            <p:spPr>
              <a:xfrm>
                <a:off x="-3769840" y="196047"/>
                <a:ext cx="45719" cy="60319"/>
              </a:xfrm>
              <a:custGeom>
                <a:avLst/>
                <a:gdLst>
                  <a:gd name="connsiteX0" fmla="*/ 42896 w 42896"/>
                  <a:gd name="connsiteY0" fmla="*/ 59531 h 59531"/>
                  <a:gd name="connsiteX1" fmla="*/ 40515 w 42896"/>
                  <a:gd name="connsiteY1" fmla="*/ 42862 h 59531"/>
                  <a:gd name="connsiteX2" fmla="*/ 33371 w 42896"/>
                  <a:gd name="connsiteY2" fmla="*/ 35719 h 59531"/>
                  <a:gd name="connsiteX3" fmla="*/ 28609 w 42896"/>
                  <a:gd name="connsiteY3" fmla="*/ 28575 h 59531"/>
                  <a:gd name="connsiteX4" fmla="*/ 4796 w 42896"/>
                  <a:gd name="connsiteY4" fmla="*/ 21431 h 59531"/>
                  <a:gd name="connsiteX5" fmla="*/ 34 w 42896"/>
                  <a:gd name="connsiteY5" fmla="*/ 0 h 59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896" h="59531">
                    <a:moveTo>
                      <a:pt x="42896" y="59531"/>
                    </a:moveTo>
                    <a:cubicBezTo>
                      <a:pt x="42102" y="53975"/>
                      <a:pt x="42600" y="48073"/>
                      <a:pt x="40515" y="42862"/>
                    </a:cubicBezTo>
                    <a:cubicBezTo>
                      <a:pt x="39264" y="39735"/>
                      <a:pt x="35527" y="38306"/>
                      <a:pt x="33371" y="35719"/>
                    </a:cubicBezTo>
                    <a:cubicBezTo>
                      <a:pt x="31539" y="33520"/>
                      <a:pt x="31036" y="30092"/>
                      <a:pt x="28609" y="28575"/>
                    </a:cubicBezTo>
                    <a:cubicBezTo>
                      <a:pt x="24742" y="26158"/>
                      <a:pt x="10374" y="22825"/>
                      <a:pt x="4796" y="21431"/>
                    </a:cubicBezTo>
                    <a:cubicBezTo>
                      <a:pt x="-719" y="4885"/>
                      <a:pt x="34" y="12164"/>
                      <a:pt x="34" y="0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000" dirty="0"/>
              </a:p>
            </p:txBody>
          </p:sp>
          <p:sp>
            <p:nvSpPr>
              <p:cNvPr id="119" name="Freeform 90"/>
              <p:cNvSpPr/>
              <p:nvPr/>
            </p:nvSpPr>
            <p:spPr>
              <a:xfrm>
                <a:off x="-3536051" y="207243"/>
                <a:ext cx="67903" cy="71083"/>
              </a:xfrm>
              <a:custGeom>
                <a:avLst/>
                <a:gdLst>
                  <a:gd name="connsiteX0" fmla="*/ 0 w 33338"/>
                  <a:gd name="connsiteY0" fmla="*/ 47670 h 47670"/>
                  <a:gd name="connsiteX1" fmla="*/ 14288 w 33338"/>
                  <a:gd name="connsiteY1" fmla="*/ 21477 h 47670"/>
                  <a:gd name="connsiteX2" fmla="*/ 16669 w 33338"/>
                  <a:gd name="connsiteY2" fmla="*/ 2427 h 47670"/>
                  <a:gd name="connsiteX3" fmla="*/ 33338 w 33338"/>
                  <a:gd name="connsiteY3" fmla="*/ 45 h 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8" h="47670">
                    <a:moveTo>
                      <a:pt x="0" y="47670"/>
                    </a:moveTo>
                    <a:cubicBezTo>
                      <a:pt x="4154" y="41024"/>
                      <a:pt x="12583" y="30853"/>
                      <a:pt x="14288" y="21477"/>
                    </a:cubicBezTo>
                    <a:cubicBezTo>
                      <a:pt x="15433" y="15181"/>
                      <a:pt x="13561" y="8021"/>
                      <a:pt x="16669" y="2427"/>
                    </a:cubicBezTo>
                    <a:cubicBezTo>
                      <a:pt x="18313" y="-533"/>
                      <a:pt x="30336" y="45"/>
                      <a:pt x="33338" y="45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000" dirty="0"/>
              </a:p>
            </p:txBody>
          </p:sp>
          <p:sp>
            <p:nvSpPr>
              <p:cNvPr id="120" name="Dowolny kształt 237"/>
              <p:cNvSpPr/>
              <p:nvPr/>
            </p:nvSpPr>
            <p:spPr>
              <a:xfrm>
                <a:off x="-3814569" y="399179"/>
                <a:ext cx="90145" cy="45719"/>
              </a:xfrm>
              <a:custGeom>
                <a:avLst/>
                <a:gdLst>
                  <a:gd name="connsiteX0" fmla="*/ 55638 w 55638"/>
                  <a:gd name="connsiteY0" fmla="*/ 0 h 29028"/>
                  <a:gd name="connsiteX1" fmla="*/ 33867 w 55638"/>
                  <a:gd name="connsiteY1" fmla="*/ 2419 h 29028"/>
                  <a:gd name="connsiteX2" fmla="*/ 26609 w 55638"/>
                  <a:gd name="connsiteY2" fmla="*/ 4838 h 29028"/>
                  <a:gd name="connsiteX3" fmla="*/ 29028 w 55638"/>
                  <a:gd name="connsiteY3" fmla="*/ 14514 h 29028"/>
                  <a:gd name="connsiteX4" fmla="*/ 14514 w 55638"/>
                  <a:gd name="connsiteY4" fmla="*/ 24190 h 29028"/>
                  <a:gd name="connsiteX5" fmla="*/ 0 w 55638"/>
                  <a:gd name="connsiteY5" fmla="*/ 29028 h 290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5638" h="29028">
                    <a:moveTo>
                      <a:pt x="55638" y="0"/>
                    </a:moveTo>
                    <a:cubicBezTo>
                      <a:pt x="48381" y="806"/>
                      <a:pt x="41069" y="1219"/>
                      <a:pt x="33867" y="2419"/>
                    </a:cubicBezTo>
                    <a:cubicBezTo>
                      <a:pt x="31352" y="2838"/>
                      <a:pt x="27556" y="2470"/>
                      <a:pt x="26609" y="4838"/>
                    </a:cubicBezTo>
                    <a:cubicBezTo>
                      <a:pt x="25374" y="7925"/>
                      <a:pt x="28222" y="11289"/>
                      <a:pt x="29028" y="14514"/>
                    </a:cubicBezTo>
                    <a:cubicBezTo>
                      <a:pt x="25067" y="26396"/>
                      <a:pt x="29499" y="20103"/>
                      <a:pt x="14514" y="24190"/>
                    </a:cubicBezTo>
                    <a:cubicBezTo>
                      <a:pt x="9594" y="25532"/>
                      <a:pt x="0" y="29028"/>
                      <a:pt x="0" y="29028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1" name="Dowolny kształt 238"/>
              <p:cNvSpPr/>
              <p:nvPr/>
            </p:nvSpPr>
            <p:spPr>
              <a:xfrm>
                <a:off x="-3426602" y="401771"/>
                <a:ext cx="113291" cy="45719"/>
              </a:xfrm>
              <a:custGeom>
                <a:avLst/>
                <a:gdLst>
                  <a:gd name="connsiteX0" fmla="*/ 0 w 73819"/>
                  <a:gd name="connsiteY0" fmla="*/ 9525 h 15499"/>
                  <a:gd name="connsiteX1" fmla="*/ 19050 w 73819"/>
                  <a:gd name="connsiteY1" fmla="*/ 0 h 15499"/>
                  <a:gd name="connsiteX2" fmla="*/ 40481 w 73819"/>
                  <a:gd name="connsiteY2" fmla="*/ 2382 h 15499"/>
                  <a:gd name="connsiteX3" fmla="*/ 42863 w 73819"/>
                  <a:gd name="connsiteY3" fmla="*/ 11907 h 15499"/>
                  <a:gd name="connsiteX4" fmla="*/ 50006 w 73819"/>
                  <a:gd name="connsiteY4" fmla="*/ 14288 h 15499"/>
                  <a:gd name="connsiteX5" fmla="*/ 73819 w 73819"/>
                  <a:gd name="connsiteY5" fmla="*/ 7144 h 1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819" h="15499">
                    <a:moveTo>
                      <a:pt x="0" y="9525"/>
                    </a:moveTo>
                    <a:cubicBezTo>
                      <a:pt x="2240" y="8181"/>
                      <a:pt x="13926" y="0"/>
                      <a:pt x="19050" y="0"/>
                    </a:cubicBezTo>
                    <a:cubicBezTo>
                      <a:pt x="26238" y="0"/>
                      <a:pt x="33337" y="1588"/>
                      <a:pt x="40481" y="2382"/>
                    </a:cubicBezTo>
                    <a:cubicBezTo>
                      <a:pt x="41275" y="5557"/>
                      <a:pt x="40818" y="9351"/>
                      <a:pt x="42863" y="11907"/>
                    </a:cubicBezTo>
                    <a:cubicBezTo>
                      <a:pt x="44431" y="13867"/>
                      <a:pt x="47496" y="14288"/>
                      <a:pt x="50006" y="14288"/>
                    </a:cubicBezTo>
                    <a:cubicBezTo>
                      <a:pt x="68624" y="14288"/>
                      <a:pt x="65464" y="15499"/>
                      <a:pt x="73819" y="7144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grpSp>
            <p:nvGrpSpPr>
              <p:cNvPr id="122" name="Grupa 239"/>
              <p:cNvGrpSpPr/>
              <p:nvPr/>
            </p:nvGrpSpPr>
            <p:grpSpPr>
              <a:xfrm>
                <a:off x="-4416235" y="678741"/>
                <a:ext cx="533683" cy="489494"/>
                <a:chOff x="-1822001" y="999381"/>
                <a:chExt cx="533683" cy="489494"/>
              </a:xfrm>
            </p:grpSpPr>
            <p:sp>
              <p:nvSpPr>
                <p:cNvPr id="149" name="Dowolny kształt: kształt 270">
                  <a:extLst>
                    <a:ext uri="{FF2B5EF4-FFF2-40B4-BE49-F238E27FC236}">
                      <a16:creationId xmlns:a16="http://schemas.microsoft.com/office/drawing/2014/main" id="{20900F4C-2C90-47C0-8405-2B596E1B19B0}"/>
                    </a:ext>
                  </a:extLst>
                </p:cNvPr>
                <p:cNvSpPr/>
                <p:nvPr/>
              </p:nvSpPr>
              <p:spPr>
                <a:xfrm>
                  <a:off x="-1741891" y="1079158"/>
                  <a:ext cx="334842" cy="336955"/>
                </a:xfrm>
                <a:custGeom>
                  <a:avLst/>
                  <a:gdLst>
                    <a:gd name="connsiteX0" fmla="*/ 38100 w 140494"/>
                    <a:gd name="connsiteY0" fmla="*/ 14288 h 116681"/>
                    <a:gd name="connsiteX1" fmla="*/ 140494 w 140494"/>
                    <a:gd name="connsiteY1" fmla="*/ 0 h 116681"/>
                    <a:gd name="connsiteX2" fmla="*/ 140494 w 140494"/>
                    <a:gd name="connsiteY2" fmla="*/ 57150 h 116681"/>
                    <a:gd name="connsiteX3" fmla="*/ 100013 w 140494"/>
                    <a:gd name="connsiteY3" fmla="*/ 116681 h 116681"/>
                    <a:gd name="connsiteX4" fmla="*/ 30956 w 140494"/>
                    <a:gd name="connsiteY4" fmla="*/ 104775 h 116681"/>
                    <a:gd name="connsiteX5" fmla="*/ 11906 w 140494"/>
                    <a:gd name="connsiteY5" fmla="*/ 90488 h 116681"/>
                    <a:gd name="connsiteX6" fmla="*/ 0 w 140494"/>
                    <a:gd name="connsiteY6" fmla="*/ 71438 h 116681"/>
                    <a:gd name="connsiteX7" fmla="*/ 38100 w 140494"/>
                    <a:gd name="connsiteY7" fmla="*/ 14288 h 1166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0494" h="116681">
                      <a:moveTo>
                        <a:pt x="38100" y="14288"/>
                      </a:moveTo>
                      <a:lnTo>
                        <a:pt x="140494" y="0"/>
                      </a:lnTo>
                      <a:lnTo>
                        <a:pt x="140494" y="57150"/>
                      </a:lnTo>
                      <a:lnTo>
                        <a:pt x="100013" y="116681"/>
                      </a:lnTo>
                      <a:lnTo>
                        <a:pt x="30956" y="104775"/>
                      </a:lnTo>
                      <a:cubicBezTo>
                        <a:pt x="13374" y="92216"/>
                        <a:pt x="19117" y="97696"/>
                        <a:pt x="11906" y="90488"/>
                      </a:cubicBezTo>
                      <a:lnTo>
                        <a:pt x="0" y="71438"/>
                      </a:lnTo>
                      <a:cubicBezTo>
                        <a:pt x="7423" y="51645"/>
                        <a:pt x="7144" y="59170"/>
                        <a:pt x="38100" y="14288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50" name="Dowolny kształt 241"/>
                <p:cNvSpPr/>
                <p:nvPr/>
              </p:nvSpPr>
              <p:spPr>
                <a:xfrm>
                  <a:off x="-1406483" y="999381"/>
                  <a:ext cx="101168" cy="68828"/>
                </a:xfrm>
                <a:custGeom>
                  <a:avLst/>
                  <a:gdLst>
                    <a:gd name="connsiteX0" fmla="*/ 314 w 24126"/>
                    <a:gd name="connsiteY0" fmla="*/ 45435 h 45435"/>
                    <a:gd name="connsiteX1" fmla="*/ 5076 w 24126"/>
                    <a:gd name="connsiteY1" fmla="*/ 16860 h 45435"/>
                    <a:gd name="connsiteX2" fmla="*/ 7458 w 24126"/>
                    <a:gd name="connsiteY2" fmla="*/ 7335 h 45435"/>
                    <a:gd name="connsiteX3" fmla="*/ 21745 w 24126"/>
                    <a:gd name="connsiteY3" fmla="*/ 192 h 45435"/>
                    <a:gd name="connsiteX4" fmla="*/ 24126 w 24126"/>
                    <a:gd name="connsiteY4" fmla="*/ 192 h 45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6" h="45435">
                      <a:moveTo>
                        <a:pt x="314" y="45435"/>
                      </a:moveTo>
                      <a:cubicBezTo>
                        <a:pt x="4182" y="10624"/>
                        <a:pt x="0" y="34624"/>
                        <a:pt x="5076" y="16860"/>
                      </a:cubicBezTo>
                      <a:cubicBezTo>
                        <a:pt x="5975" y="13713"/>
                        <a:pt x="5643" y="10058"/>
                        <a:pt x="7458" y="7335"/>
                      </a:cubicBezTo>
                      <a:cubicBezTo>
                        <a:pt x="9786" y="3843"/>
                        <a:pt x="17941" y="1143"/>
                        <a:pt x="21745" y="192"/>
                      </a:cubicBezTo>
                      <a:cubicBezTo>
                        <a:pt x="22515" y="0"/>
                        <a:pt x="23332" y="192"/>
                        <a:pt x="24126" y="192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1" name="Dowolny kształt 242"/>
                <p:cNvSpPr/>
                <p:nvPr/>
              </p:nvSpPr>
              <p:spPr>
                <a:xfrm>
                  <a:off x="-1511507" y="1424577"/>
                  <a:ext cx="83819" cy="64298"/>
                </a:xfrm>
                <a:custGeom>
                  <a:avLst/>
                  <a:gdLst>
                    <a:gd name="connsiteX0" fmla="*/ 0 w 35718"/>
                    <a:gd name="connsiteY0" fmla="*/ 0 h 52387"/>
                    <a:gd name="connsiteX1" fmla="*/ 2381 w 35718"/>
                    <a:gd name="connsiteY1" fmla="*/ 11906 h 52387"/>
                    <a:gd name="connsiteX2" fmla="*/ 9525 w 35718"/>
                    <a:gd name="connsiteY2" fmla="*/ 14287 h 52387"/>
                    <a:gd name="connsiteX3" fmla="*/ 16668 w 35718"/>
                    <a:gd name="connsiteY3" fmla="*/ 19050 h 52387"/>
                    <a:gd name="connsiteX4" fmla="*/ 26193 w 35718"/>
                    <a:gd name="connsiteY4" fmla="*/ 33337 h 52387"/>
                    <a:gd name="connsiteX5" fmla="*/ 35718 w 35718"/>
                    <a:gd name="connsiteY5" fmla="*/ 52387 h 523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5718" h="52387">
                      <a:moveTo>
                        <a:pt x="0" y="0"/>
                      </a:moveTo>
                      <a:cubicBezTo>
                        <a:pt x="794" y="3969"/>
                        <a:pt x="136" y="8539"/>
                        <a:pt x="2381" y="11906"/>
                      </a:cubicBezTo>
                      <a:cubicBezTo>
                        <a:pt x="3773" y="13995"/>
                        <a:pt x="7280" y="13164"/>
                        <a:pt x="9525" y="14287"/>
                      </a:cubicBezTo>
                      <a:cubicBezTo>
                        <a:pt x="12085" y="15567"/>
                        <a:pt x="14287" y="17462"/>
                        <a:pt x="16668" y="19050"/>
                      </a:cubicBezTo>
                      <a:cubicBezTo>
                        <a:pt x="19843" y="23812"/>
                        <a:pt x="24383" y="27907"/>
                        <a:pt x="26193" y="33337"/>
                      </a:cubicBezTo>
                      <a:cubicBezTo>
                        <a:pt x="31666" y="49755"/>
                        <a:pt x="27406" y="44075"/>
                        <a:pt x="35718" y="52387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2" name="Dowolny kształt 243"/>
                <p:cNvSpPr/>
                <p:nvPr/>
              </p:nvSpPr>
              <p:spPr>
                <a:xfrm>
                  <a:off x="-1822001" y="1262721"/>
                  <a:ext cx="85092" cy="45719"/>
                </a:xfrm>
                <a:custGeom>
                  <a:avLst/>
                  <a:gdLst>
                    <a:gd name="connsiteX0" fmla="*/ 52387 w 52387"/>
                    <a:gd name="connsiteY0" fmla="*/ 0 h 16377"/>
                    <a:gd name="connsiteX1" fmla="*/ 40481 w 52387"/>
                    <a:gd name="connsiteY1" fmla="*/ 4762 h 16377"/>
                    <a:gd name="connsiteX2" fmla="*/ 33337 w 52387"/>
                    <a:gd name="connsiteY2" fmla="*/ 7143 h 16377"/>
                    <a:gd name="connsiteX3" fmla="*/ 19050 w 52387"/>
                    <a:gd name="connsiteY3" fmla="*/ 14287 h 16377"/>
                    <a:gd name="connsiteX4" fmla="*/ 2381 w 52387"/>
                    <a:gd name="connsiteY4" fmla="*/ 11906 h 16377"/>
                    <a:gd name="connsiteX5" fmla="*/ 0 w 52387"/>
                    <a:gd name="connsiteY5" fmla="*/ 4762 h 163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387" h="16377">
                      <a:moveTo>
                        <a:pt x="52387" y="0"/>
                      </a:moveTo>
                      <a:cubicBezTo>
                        <a:pt x="48418" y="1587"/>
                        <a:pt x="44483" y="3261"/>
                        <a:pt x="40481" y="4762"/>
                      </a:cubicBezTo>
                      <a:cubicBezTo>
                        <a:pt x="38131" y="5643"/>
                        <a:pt x="35582" y="6020"/>
                        <a:pt x="33337" y="7143"/>
                      </a:cubicBezTo>
                      <a:cubicBezTo>
                        <a:pt x="14870" y="16377"/>
                        <a:pt x="37006" y="8302"/>
                        <a:pt x="19050" y="14287"/>
                      </a:cubicBezTo>
                      <a:cubicBezTo>
                        <a:pt x="13494" y="13493"/>
                        <a:pt x="7401" y="14416"/>
                        <a:pt x="2381" y="11906"/>
                      </a:cubicBezTo>
                      <a:cubicBezTo>
                        <a:pt x="136" y="10783"/>
                        <a:pt x="0" y="4762"/>
                        <a:pt x="0" y="4762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3" name="Dowolny kształt 244"/>
                <p:cNvSpPr/>
                <p:nvPr/>
              </p:nvSpPr>
              <p:spPr>
                <a:xfrm>
                  <a:off x="-1740419" y="1392230"/>
                  <a:ext cx="58488" cy="45719"/>
                </a:xfrm>
                <a:custGeom>
                  <a:avLst/>
                  <a:gdLst>
                    <a:gd name="connsiteX0" fmla="*/ 45244 w 45244"/>
                    <a:gd name="connsiteY0" fmla="*/ 798 h 31755"/>
                    <a:gd name="connsiteX1" fmla="*/ 30956 w 45244"/>
                    <a:gd name="connsiteY1" fmla="*/ 3180 h 31755"/>
                    <a:gd name="connsiteX2" fmla="*/ 26194 w 45244"/>
                    <a:gd name="connsiteY2" fmla="*/ 17467 h 31755"/>
                    <a:gd name="connsiteX3" fmla="*/ 23812 w 45244"/>
                    <a:gd name="connsiteY3" fmla="*/ 24611 h 31755"/>
                    <a:gd name="connsiteX4" fmla="*/ 7144 w 45244"/>
                    <a:gd name="connsiteY4" fmla="*/ 29373 h 31755"/>
                    <a:gd name="connsiteX5" fmla="*/ 0 w 45244"/>
                    <a:gd name="connsiteY5" fmla="*/ 31755 h 317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5244" h="31755">
                      <a:moveTo>
                        <a:pt x="45244" y="798"/>
                      </a:moveTo>
                      <a:cubicBezTo>
                        <a:pt x="40481" y="1592"/>
                        <a:pt x="34590" y="0"/>
                        <a:pt x="30956" y="3180"/>
                      </a:cubicBezTo>
                      <a:cubicBezTo>
                        <a:pt x="27178" y="6486"/>
                        <a:pt x="27781" y="12705"/>
                        <a:pt x="26194" y="17467"/>
                      </a:cubicBezTo>
                      <a:cubicBezTo>
                        <a:pt x="25400" y="19848"/>
                        <a:pt x="26193" y="23817"/>
                        <a:pt x="23812" y="24611"/>
                      </a:cubicBezTo>
                      <a:cubicBezTo>
                        <a:pt x="6672" y="30324"/>
                        <a:pt x="28092" y="23387"/>
                        <a:pt x="7144" y="29373"/>
                      </a:cubicBezTo>
                      <a:cubicBezTo>
                        <a:pt x="4730" y="30063"/>
                        <a:pt x="0" y="31755"/>
                        <a:pt x="0" y="31755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4" name="Dowolny kształt 245"/>
                <p:cNvSpPr/>
                <p:nvPr/>
              </p:nvSpPr>
              <p:spPr>
                <a:xfrm flipV="1">
                  <a:off x="-1392656" y="1241545"/>
                  <a:ext cx="104338" cy="45719"/>
                </a:xfrm>
                <a:custGeom>
                  <a:avLst/>
                  <a:gdLst>
                    <a:gd name="connsiteX0" fmla="*/ 0 w 59531"/>
                    <a:gd name="connsiteY0" fmla="*/ 11906 h 11906"/>
                    <a:gd name="connsiteX1" fmla="*/ 11906 w 59531"/>
                    <a:gd name="connsiteY1" fmla="*/ 4762 h 11906"/>
                    <a:gd name="connsiteX2" fmla="*/ 21431 w 59531"/>
                    <a:gd name="connsiteY2" fmla="*/ 2381 h 11906"/>
                    <a:gd name="connsiteX3" fmla="*/ 28575 w 59531"/>
                    <a:gd name="connsiteY3" fmla="*/ 0 h 11906"/>
                    <a:gd name="connsiteX4" fmla="*/ 38100 w 59531"/>
                    <a:gd name="connsiteY4" fmla="*/ 2381 h 11906"/>
                    <a:gd name="connsiteX5" fmla="*/ 45243 w 59531"/>
                    <a:gd name="connsiteY5" fmla="*/ 7143 h 11906"/>
                    <a:gd name="connsiteX6" fmla="*/ 59531 w 59531"/>
                    <a:gd name="connsiteY6" fmla="*/ 7143 h 119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9531" h="11906">
                      <a:moveTo>
                        <a:pt x="0" y="11906"/>
                      </a:moveTo>
                      <a:cubicBezTo>
                        <a:pt x="3969" y="9525"/>
                        <a:pt x="7677" y="6642"/>
                        <a:pt x="11906" y="4762"/>
                      </a:cubicBezTo>
                      <a:cubicBezTo>
                        <a:pt x="14897" y="3433"/>
                        <a:pt x="18284" y="3280"/>
                        <a:pt x="21431" y="2381"/>
                      </a:cubicBezTo>
                      <a:cubicBezTo>
                        <a:pt x="23845" y="1691"/>
                        <a:pt x="26194" y="794"/>
                        <a:pt x="28575" y="0"/>
                      </a:cubicBezTo>
                      <a:cubicBezTo>
                        <a:pt x="31750" y="794"/>
                        <a:pt x="35092" y="1092"/>
                        <a:pt x="38100" y="2381"/>
                      </a:cubicBezTo>
                      <a:cubicBezTo>
                        <a:pt x="40730" y="3508"/>
                        <a:pt x="42450" y="6522"/>
                        <a:pt x="45243" y="7143"/>
                      </a:cubicBezTo>
                      <a:cubicBezTo>
                        <a:pt x="49892" y="8176"/>
                        <a:pt x="54768" y="7143"/>
                        <a:pt x="59531" y="7143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55" name="Freeform 2"/>
                <p:cNvSpPr/>
                <p:nvPr/>
              </p:nvSpPr>
              <p:spPr>
                <a:xfrm>
                  <a:off x="-1701315" y="1000790"/>
                  <a:ext cx="45719" cy="106402"/>
                </a:xfrm>
                <a:custGeom>
                  <a:avLst/>
                  <a:gdLst>
                    <a:gd name="connsiteX0" fmla="*/ 42896 w 42896"/>
                    <a:gd name="connsiteY0" fmla="*/ 59531 h 59531"/>
                    <a:gd name="connsiteX1" fmla="*/ 40515 w 42896"/>
                    <a:gd name="connsiteY1" fmla="*/ 42862 h 59531"/>
                    <a:gd name="connsiteX2" fmla="*/ 33371 w 42896"/>
                    <a:gd name="connsiteY2" fmla="*/ 35719 h 59531"/>
                    <a:gd name="connsiteX3" fmla="*/ 28609 w 42896"/>
                    <a:gd name="connsiteY3" fmla="*/ 28575 h 59531"/>
                    <a:gd name="connsiteX4" fmla="*/ 4796 w 42896"/>
                    <a:gd name="connsiteY4" fmla="*/ 21431 h 59531"/>
                    <a:gd name="connsiteX5" fmla="*/ 34 w 42896"/>
                    <a:gd name="connsiteY5" fmla="*/ 0 h 595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896" h="59531">
                      <a:moveTo>
                        <a:pt x="42896" y="59531"/>
                      </a:moveTo>
                      <a:cubicBezTo>
                        <a:pt x="42102" y="53975"/>
                        <a:pt x="42600" y="48073"/>
                        <a:pt x="40515" y="42862"/>
                      </a:cubicBezTo>
                      <a:cubicBezTo>
                        <a:pt x="39264" y="39735"/>
                        <a:pt x="35527" y="38306"/>
                        <a:pt x="33371" y="35719"/>
                      </a:cubicBezTo>
                      <a:cubicBezTo>
                        <a:pt x="31539" y="33520"/>
                        <a:pt x="31036" y="30092"/>
                        <a:pt x="28609" y="28575"/>
                      </a:cubicBezTo>
                      <a:cubicBezTo>
                        <a:pt x="24742" y="26158"/>
                        <a:pt x="10374" y="22825"/>
                        <a:pt x="4796" y="21431"/>
                      </a:cubicBezTo>
                      <a:cubicBezTo>
                        <a:pt x="-719" y="4885"/>
                        <a:pt x="34" y="12164"/>
                        <a:pt x="34" y="0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/>
                </a:p>
              </p:txBody>
            </p:sp>
          </p:grpSp>
          <p:sp>
            <p:nvSpPr>
              <p:cNvPr id="123" name="Dowolny kształt: kształt 260">
                <a:extLst>
                  <a:ext uri="{FF2B5EF4-FFF2-40B4-BE49-F238E27FC236}">
                    <a16:creationId xmlns:a16="http://schemas.microsoft.com/office/drawing/2014/main" id="{FF879008-F056-41AD-B754-696589D67E6D}"/>
                  </a:ext>
                </a:extLst>
              </p:cNvPr>
              <p:cNvSpPr/>
              <p:nvPr/>
            </p:nvSpPr>
            <p:spPr>
              <a:xfrm>
                <a:off x="-4944440" y="302175"/>
                <a:ext cx="300791" cy="213174"/>
              </a:xfrm>
              <a:custGeom>
                <a:avLst/>
                <a:gdLst>
                  <a:gd name="connsiteX0" fmla="*/ 19050 w 126206"/>
                  <a:gd name="connsiteY0" fmla="*/ 69056 h 73819"/>
                  <a:gd name="connsiteX1" fmla="*/ 0 w 126206"/>
                  <a:gd name="connsiteY1" fmla="*/ 4763 h 73819"/>
                  <a:gd name="connsiteX2" fmla="*/ 88106 w 126206"/>
                  <a:gd name="connsiteY2" fmla="*/ 0 h 73819"/>
                  <a:gd name="connsiteX3" fmla="*/ 126206 w 126206"/>
                  <a:gd name="connsiteY3" fmla="*/ 35719 h 73819"/>
                  <a:gd name="connsiteX4" fmla="*/ 116681 w 126206"/>
                  <a:gd name="connsiteY4" fmla="*/ 73819 h 73819"/>
                  <a:gd name="connsiteX5" fmla="*/ 19050 w 126206"/>
                  <a:gd name="connsiteY5" fmla="*/ 69056 h 7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6206" h="73819">
                    <a:moveTo>
                      <a:pt x="19050" y="69056"/>
                    </a:moveTo>
                    <a:lnTo>
                      <a:pt x="0" y="4763"/>
                    </a:lnTo>
                    <a:lnTo>
                      <a:pt x="88106" y="0"/>
                    </a:lnTo>
                    <a:lnTo>
                      <a:pt x="126206" y="35719"/>
                    </a:lnTo>
                    <a:lnTo>
                      <a:pt x="116681" y="73819"/>
                    </a:lnTo>
                    <a:lnTo>
                      <a:pt x="19050" y="6905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/>
              </a:p>
            </p:txBody>
          </p:sp>
          <p:sp>
            <p:nvSpPr>
              <p:cNvPr id="124" name="Dowolny kształt 248"/>
              <p:cNvSpPr/>
              <p:nvPr/>
            </p:nvSpPr>
            <p:spPr>
              <a:xfrm>
                <a:off x="-5045099" y="275966"/>
                <a:ext cx="86960" cy="45719"/>
              </a:xfrm>
              <a:custGeom>
                <a:avLst/>
                <a:gdLst>
                  <a:gd name="connsiteX0" fmla="*/ 59532 w 59532"/>
                  <a:gd name="connsiteY0" fmla="*/ 11906 h 11906"/>
                  <a:gd name="connsiteX1" fmla="*/ 47625 w 59532"/>
                  <a:gd name="connsiteY1" fmla="*/ 4763 h 11906"/>
                  <a:gd name="connsiteX2" fmla="*/ 21432 w 59532"/>
                  <a:gd name="connsiteY2" fmla="*/ 9525 h 11906"/>
                  <a:gd name="connsiteX3" fmla="*/ 7144 w 59532"/>
                  <a:gd name="connsiteY3" fmla="*/ 2381 h 11906"/>
                  <a:gd name="connsiteX4" fmla="*/ 0 w 59532"/>
                  <a:gd name="connsiteY4" fmla="*/ 0 h 11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532" h="11906">
                    <a:moveTo>
                      <a:pt x="59532" y="11906"/>
                    </a:moveTo>
                    <a:cubicBezTo>
                      <a:pt x="55563" y="9525"/>
                      <a:pt x="52200" y="5467"/>
                      <a:pt x="47625" y="4763"/>
                    </a:cubicBezTo>
                    <a:cubicBezTo>
                      <a:pt x="38413" y="3346"/>
                      <a:pt x="29811" y="6732"/>
                      <a:pt x="21432" y="9525"/>
                    </a:cubicBezTo>
                    <a:cubicBezTo>
                      <a:pt x="3476" y="3540"/>
                      <a:pt x="25609" y="11613"/>
                      <a:pt x="7144" y="2381"/>
                    </a:cubicBezTo>
                    <a:cubicBezTo>
                      <a:pt x="4899" y="1258"/>
                      <a:pt x="0" y="0"/>
                      <a:pt x="0" y="0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5" name="Freeform 90"/>
              <p:cNvSpPr/>
              <p:nvPr/>
            </p:nvSpPr>
            <p:spPr>
              <a:xfrm>
                <a:off x="-4732579" y="247037"/>
                <a:ext cx="74996" cy="48869"/>
              </a:xfrm>
              <a:custGeom>
                <a:avLst/>
                <a:gdLst>
                  <a:gd name="connsiteX0" fmla="*/ 0 w 33338"/>
                  <a:gd name="connsiteY0" fmla="*/ 47670 h 47670"/>
                  <a:gd name="connsiteX1" fmla="*/ 14288 w 33338"/>
                  <a:gd name="connsiteY1" fmla="*/ 21477 h 47670"/>
                  <a:gd name="connsiteX2" fmla="*/ 16669 w 33338"/>
                  <a:gd name="connsiteY2" fmla="*/ 2427 h 47670"/>
                  <a:gd name="connsiteX3" fmla="*/ 33338 w 33338"/>
                  <a:gd name="connsiteY3" fmla="*/ 45 h 4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338" h="47670">
                    <a:moveTo>
                      <a:pt x="0" y="47670"/>
                    </a:moveTo>
                    <a:cubicBezTo>
                      <a:pt x="4154" y="41024"/>
                      <a:pt x="12583" y="30853"/>
                      <a:pt x="14288" y="21477"/>
                    </a:cubicBezTo>
                    <a:cubicBezTo>
                      <a:pt x="15433" y="15181"/>
                      <a:pt x="13561" y="8021"/>
                      <a:pt x="16669" y="2427"/>
                    </a:cubicBezTo>
                    <a:cubicBezTo>
                      <a:pt x="18313" y="-533"/>
                      <a:pt x="30336" y="45"/>
                      <a:pt x="33338" y="45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000" dirty="0"/>
              </a:p>
            </p:txBody>
          </p:sp>
          <p:sp>
            <p:nvSpPr>
              <p:cNvPr id="126" name="Dowolny kształt 250"/>
              <p:cNvSpPr/>
              <p:nvPr/>
            </p:nvSpPr>
            <p:spPr>
              <a:xfrm>
                <a:off x="-4643625" y="354629"/>
                <a:ext cx="105874" cy="52497"/>
              </a:xfrm>
              <a:custGeom>
                <a:avLst/>
                <a:gdLst>
                  <a:gd name="connsiteX0" fmla="*/ 0 w 73819"/>
                  <a:gd name="connsiteY0" fmla="*/ 9525 h 15499"/>
                  <a:gd name="connsiteX1" fmla="*/ 19050 w 73819"/>
                  <a:gd name="connsiteY1" fmla="*/ 0 h 15499"/>
                  <a:gd name="connsiteX2" fmla="*/ 40481 w 73819"/>
                  <a:gd name="connsiteY2" fmla="*/ 2382 h 15499"/>
                  <a:gd name="connsiteX3" fmla="*/ 42863 w 73819"/>
                  <a:gd name="connsiteY3" fmla="*/ 11907 h 15499"/>
                  <a:gd name="connsiteX4" fmla="*/ 50006 w 73819"/>
                  <a:gd name="connsiteY4" fmla="*/ 14288 h 15499"/>
                  <a:gd name="connsiteX5" fmla="*/ 73819 w 73819"/>
                  <a:gd name="connsiteY5" fmla="*/ 7144 h 15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3819" h="15499">
                    <a:moveTo>
                      <a:pt x="0" y="9525"/>
                    </a:moveTo>
                    <a:cubicBezTo>
                      <a:pt x="2240" y="8181"/>
                      <a:pt x="13926" y="0"/>
                      <a:pt x="19050" y="0"/>
                    </a:cubicBezTo>
                    <a:cubicBezTo>
                      <a:pt x="26238" y="0"/>
                      <a:pt x="33337" y="1588"/>
                      <a:pt x="40481" y="2382"/>
                    </a:cubicBezTo>
                    <a:cubicBezTo>
                      <a:pt x="41275" y="5557"/>
                      <a:pt x="40818" y="9351"/>
                      <a:pt x="42863" y="11907"/>
                    </a:cubicBezTo>
                    <a:cubicBezTo>
                      <a:pt x="44431" y="13867"/>
                      <a:pt x="47496" y="14288"/>
                      <a:pt x="50006" y="14288"/>
                    </a:cubicBezTo>
                    <a:cubicBezTo>
                      <a:pt x="68624" y="14288"/>
                      <a:pt x="65464" y="15499"/>
                      <a:pt x="73819" y="7144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7" name="Dowolny kształt 251"/>
              <p:cNvSpPr/>
              <p:nvPr/>
            </p:nvSpPr>
            <p:spPr>
              <a:xfrm>
                <a:off x="-4666894" y="526671"/>
                <a:ext cx="80696" cy="70489"/>
              </a:xfrm>
              <a:custGeom>
                <a:avLst/>
                <a:gdLst>
                  <a:gd name="connsiteX0" fmla="*/ 0 w 28575"/>
                  <a:gd name="connsiteY0" fmla="*/ 0 h 42863"/>
                  <a:gd name="connsiteX1" fmla="*/ 9525 w 28575"/>
                  <a:gd name="connsiteY1" fmla="*/ 11907 h 42863"/>
                  <a:gd name="connsiteX2" fmla="*/ 7144 w 28575"/>
                  <a:gd name="connsiteY2" fmla="*/ 19050 h 42863"/>
                  <a:gd name="connsiteX3" fmla="*/ 21431 w 28575"/>
                  <a:gd name="connsiteY3" fmla="*/ 21432 h 42863"/>
                  <a:gd name="connsiteX4" fmla="*/ 26194 w 28575"/>
                  <a:gd name="connsiteY4" fmla="*/ 28575 h 42863"/>
                  <a:gd name="connsiteX5" fmla="*/ 28575 w 28575"/>
                  <a:gd name="connsiteY5" fmla="*/ 42863 h 428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8575" h="42863">
                    <a:moveTo>
                      <a:pt x="0" y="0"/>
                    </a:moveTo>
                    <a:cubicBezTo>
                      <a:pt x="3175" y="3969"/>
                      <a:pt x="7740" y="7148"/>
                      <a:pt x="9525" y="11907"/>
                    </a:cubicBezTo>
                    <a:cubicBezTo>
                      <a:pt x="10406" y="14257"/>
                      <a:pt x="5184" y="17482"/>
                      <a:pt x="7144" y="19050"/>
                    </a:cubicBezTo>
                    <a:cubicBezTo>
                      <a:pt x="10914" y="22066"/>
                      <a:pt x="16669" y="20638"/>
                      <a:pt x="21431" y="21432"/>
                    </a:cubicBezTo>
                    <a:cubicBezTo>
                      <a:pt x="23019" y="23813"/>
                      <a:pt x="25289" y="25860"/>
                      <a:pt x="26194" y="28575"/>
                    </a:cubicBezTo>
                    <a:cubicBezTo>
                      <a:pt x="27721" y="33156"/>
                      <a:pt x="28575" y="42863"/>
                      <a:pt x="28575" y="42863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8" name="Dowolny kształt 252"/>
              <p:cNvSpPr/>
              <p:nvPr/>
            </p:nvSpPr>
            <p:spPr>
              <a:xfrm>
                <a:off x="-4951994" y="507607"/>
                <a:ext cx="46027" cy="83293"/>
              </a:xfrm>
              <a:custGeom>
                <a:avLst/>
                <a:gdLst>
                  <a:gd name="connsiteX0" fmla="*/ 46027 w 46027"/>
                  <a:gd name="connsiteY0" fmla="*/ 445 h 83293"/>
                  <a:gd name="connsiteX1" fmla="*/ 15343 w 46027"/>
                  <a:gd name="connsiteY1" fmla="*/ 3513 h 83293"/>
                  <a:gd name="connsiteX2" fmla="*/ 12274 w 46027"/>
                  <a:gd name="connsiteY2" fmla="*/ 12719 h 83293"/>
                  <a:gd name="connsiteX3" fmla="*/ 21480 w 46027"/>
                  <a:gd name="connsiteY3" fmla="*/ 34198 h 83293"/>
                  <a:gd name="connsiteX4" fmla="*/ 18411 w 46027"/>
                  <a:gd name="connsiteY4" fmla="*/ 64882 h 83293"/>
                  <a:gd name="connsiteX5" fmla="*/ 9206 w 46027"/>
                  <a:gd name="connsiteY5" fmla="*/ 71019 h 83293"/>
                  <a:gd name="connsiteX6" fmla="*/ 3069 w 46027"/>
                  <a:gd name="connsiteY6" fmla="*/ 80225 h 83293"/>
                  <a:gd name="connsiteX7" fmla="*/ 0 w 46027"/>
                  <a:gd name="connsiteY7" fmla="*/ 83293 h 83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6027" h="83293">
                    <a:moveTo>
                      <a:pt x="46027" y="445"/>
                    </a:moveTo>
                    <a:cubicBezTo>
                      <a:pt x="35799" y="1468"/>
                      <a:pt x="25003" y="0"/>
                      <a:pt x="15343" y="3513"/>
                    </a:cubicBezTo>
                    <a:cubicBezTo>
                      <a:pt x="12303" y="4618"/>
                      <a:pt x="12274" y="9484"/>
                      <a:pt x="12274" y="12719"/>
                    </a:cubicBezTo>
                    <a:cubicBezTo>
                      <a:pt x="12274" y="22626"/>
                      <a:pt x="16469" y="26683"/>
                      <a:pt x="21480" y="34198"/>
                    </a:cubicBezTo>
                    <a:cubicBezTo>
                      <a:pt x="20457" y="44426"/>
                      <a:pt x="21662" y="55130"/>
                      <a:pt x="18411" y="64882"/>
                    </a:cubicBezTo>
                    <a:cubicBezTo>
                      <a:pt x="17245" y="68380"/>
                      <a:pt x="11814" y="68411"/>
                      <a:pt x="9206" y="71019"/>
                    </a:cubicBezTo>
                    <a:cubicBezTo>
                      <a:pt x="6598" y="73627"/>
                      <a:pt x="5282" y="77275"/>
                      <a:pt x="3069" y="80225"/>
                    </a:cubicBezTo>
                    <a:cubicBezTo>
                      <a:pt x="2201" y="81382"/>
                      <a:pt x="1023" y="82270"/>
                      <a:pt x="0" y="83293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29" name="Dowolny kształt 253"/>
              <p:cNvSpPr/>
              <p:nvPr/>
            </p:nvSpPr>
            <p:spPr>
              <a:xfrm>
                <a:off x="-3387264" y="1203652"/>
                <a:ext cx="104327" cy="28894"/>
              </a:xfrm>
              <a:custGeom>
                <a:avLst/>
                <a:gdLst>
                  <a:gd name="connsiteX0" fmla="*/ 104327 w 104327"/>
                  <a:gd name="connsiteY0" fmla="*/ 27617 h 28894"/>
                  <a:gd name="connsiteX1" fmla="*/ 67506 w 104327"/>
                  <a:gd name="connsiteY1" fmla="*/ 15343 h 28894"/>
                  <a:gd name="connsiteX2" fmla="*/ 52163 w 104327"/>
                  <a:gd name="connsiteY2" fmla="*/ 18411 h 28894"/>
                  <a:gd name="connsiteX3" fmla="*/ 33753 w 104327"/>
                  <a:gd name="connsiteY3" fmla="*/ 24548 h 28894"/>
                  <a:gd name="connsiteX4" fmla="*/ 15342 w 104327"/>
                  <a:gd name="connsiteY4" fmla="*/ 9206 h 28894"/>
                  <a:gd name="connsiteX5" fmla="*/ 0 w 104327"/>
                  <a:gd name="connsiteY5" fmla="*/ 0 h 28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327" h="28894">
                    <a:moveTo>
                      <a:pt x="104327" y="27617"/>
                    </a:moveTo>
                    <a:cubicBezTo>
                      <a:pt x="88159" y="17915"/>
                      <a:pt x="88371" y="15343"/>
                      <a:pt x="67506" y="15343"/>
                    </a:cubicBezTo>
                    <a:cubicBezTo>
                      <a:pt x="62290" y="15343"/>
                      <a:pt x="57195" y="17039"/>
                      <a:pt x="52163" y="18411"/>
                    </a:cubicBezTo>
                    <a:cubicBezTo>
                      <a:pt x="45922" y="20113"/>
                      <a:pt x="33753" y="24548"/>
                      <a:pt x="33753" y="24548"/>
                    </a:cubicBezTo>
                    <a:cubicBezTo>
                      <a:pt x="10895" y="9310"/>
                      <a:pt x="38969" y="28894"/>
                      <a:pt x="15342" y="9206"/>
                    </a:cubicBezTo>
                    <a:cubicBezTo>
                      <a:pt x="9791" y="4580"/>
                      <a:pt x="5988" y="2995"/>
                      <a:pt x="0" y="0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grpSp>
            <p:nvGrpSpPr>
              <p:cNvPr id="130" name="Grupa 254"/>
              <p:cNvGrpSpPr/>
              <p:nvPr/>
            </p:nvGrpSpPr>
            <p:grpSpPr>
              <a:xfrm>
                <a:off x="-3738197" y="776954"/>
                <a:ext cx="417607" cy="689228"/>
                <a:chOff x="-685063" y="920832"/>
                <a:chExt cx="417607" cy="689228"/>
              </a:xfrm>
            </p:grpSpPr>
            <p:sp>
              <p:nvSpPr>
                <p:cNvPr id="142" name="Dowolny kształt: kształt 259">
                  <a:extLst>
                    <a:ext uri="{FF2B5EF4-FFF2-40B4-BE49-F238E27FC236}">
                      <a16:creationId xmlns:a16="http://schemas.microsoft.com/office/drawing/2014/main" id="{9EA950E0-8891-48FF-8BA2-8C98FADFCB81}"/>
                    </a:ext>
                  </a:extLst>
                </p:cNvPr>
                <p:cNvSpPr/>
                <p:nvPr/>
              </p:nvSpPr>
              <p:spPr>
                <a:xfrm>
                  <a:off x="-636997" y="1064661"/>
                  <a:ext cx="289441" cy="495115"/>
                </a:xfrm>
                <a:custGeom>
                  <a:avLst/>
                  <a:gdLst>
                    <a:gd name="connsiteX0" fmla="*/ 28575 w 121444"/>
                    <a:gd name="connsiteY0" fmla="*/ 61912 h 171450"/>
                    <a:gd name="connsiteX1" fmla="*/ 0 w 121444"/>
                    <a:gd name="connsiteY1" fmla="*/ 150018 h 171450"/>
                    <a:gd name="connsiteX2" fmla="*/ 50007 w 121444"/>
                    <a:gd name="connsiteY2" fmla="*/ 171450 h 171450"/>
                    <a:gd name="connsiteX3" fmla="*/ 121444 w 121444"/>
                    <a:gd name="connsiteY3" fmla="*/ 154781 h 171450"/>
                    <a:gd name="connsiteX4" fmla="*/ 111919 w 121444"/>
                    <a:gd name="connsiteY4" fmla="*/ 61912 h 171450"/>
                    <a:gd name="connsiteX5" fmla="*/ 95250 w 121444"/>
                    <a:gd name="connsiteY5" fmla="*/ 19050 h 171450"/>
                    <a:gd name="connsiteX6" fmla="*/ 23813 w 121444"/>
                    <a:gd name="connsiteY6" fmla="*/ 0 h 171450"/>
                    <a:gd name="connsiteX7" fmla="*/ 28575 w 121444"/>
                    <a:gd name="connsiteY7" fmla="*/ 61912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1444" h="171450">
                      <a:moveTo>
                        <a:pt x="28575" y="61912"/>
                      </a:moveTo>
                      <a:lnTo>
                        <a:pt x="0" y="150018"/>
                      </a:lnTo>
                      <a:lnTo>
                        <a:pt x="50007" y="171450"/>
                      </a:lnTo>
                      <a:lnTo>
                        <a:pt x="121444" y="154781"/>
                      </a:lnTo>
                      <a:lnTo>
                        <a:pt x="111919" y="61912"/>
                      </a:lnTo>
                      <a:lnTo>
                        <a:pt x="95250" y="19050"/>
                      </a:lnTo>
                      <a:lnTo>
                        <a:pt x="23813" y="0"/>
                      </a:lnTo>
                      <a:cubicBezTo>
                        <a:pt x="24607" y="19844"/>
                        <a:pt x="25400" y="39687"/>
                        <a:pt x="28575" y="61912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43" name="Dowolny kształt 256"/>
                <p:cNvSpPr/>
                <p:nvPr/>
              </p:nvSpPr>
              <p:spPr>
                <a:xfrm>
                  <a:off x="-627402" y="920832"/>
                  <a:ext cx="47878" cy="141149"/>
                </a:xfrm>
                <a:custGeom>
                  <a:avLst/>
                  <a:gdLst>
                    <a:gd name="connsiteX0" fmla="*/ 40860 w 47878"/>
                    <a:gd name="connsiteY0" fmla="*/ 141149 h 141149"/>
                    <a:gd name="connsiteX1" fmla="*/ 40860 w 47878"/>
                    <a:gd name="connsiteY1" fmla="*/ 79780 h 141149"/>
                    <a:gd name="connsiteX2" fmla="*/ 46997 w 47878"/>
                    <a:gd name="connsiteY2" fmla="*/ 70574 h 141149"/>
                    <a:gd name="connsiteX3" fmla="*/ 43929 w 47878"/>
                    <a:gd name="connsiteY3" fmla="*/ 46027 h 141149"/>
                    <a:gd name="connsiteX4" fmla="*/ 16313 w 47878"/>
                    <a:gd name="connsiteY4" fmla="*/ 30684 h 141149"/>
                    <a:gd name="connsiteX5" fmla="*/ 970 w 47878"/>
                    <a:gd name="connsiteY5" fmla="*/ 9205 h 141149"/>
                    <a:gd name="connsiteX6" fmla="*/ 970 w 47878"/>
                    <a:gd name="connsiteY6" fmla="*/ 0 h 141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7878" h="141149">
                      <a:moveTo>
                        <a:pt x="40860" y="141149"/>
                      </a:moveTo>
                      <a:cubicBezTo>
                        <a:pt x="39559" y="122935"/>
                        <a:pt x="34474" y="98938"/>
                        <a:pt x="40860" y="79780"/>
                      </a:cubicBezTo>
                      <a:cubicBezTo>
                        <a:pt x="42026" y="76281"/>
                        <a:pt x="44951" y="73643"/>
                        <a:pt x="46997" y="70574"/>
                      </a:cubicBezTo>
                      <a:cubicBezTo>
                        <a:pt x="45974" y="62392"/>
                        <a:pt x="47878" y="53266"/>
                        <a:pt x="43929" y="46027"/>
                      </a:cubicBezTo>
                      <a:cubicBezTo>
                        <a:pt x="42484" y="43379"/>
                        <a:pt x="20254" y="32655"/>
                        <a:pt x="16313" y="30684"/>
                      </a:cubicBezTo>
                      <a:cubicBezTo>
                        <a:pt x="16091" y="30388"/>
                        <a:pt x="1869" y="11901"/>
                        <a:pt x="970" y="9205"/>
                      </a:cubicBezTo>
                      <a:cubicBezTo>
                        <a:pt x="0" y="6294"/>
                        <a:pt x="970" y="3068"/>
                        <a:pt x="970" y="0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4" name="Dowolny kształt 257"/>
                <p:cNvSpPr/>
                <p:nvPr/>
              </p:nvSpPr>
              <p:spPr>
                <a:xfrm>
                  <a:off x="-401203" y="1032289"/>
                  <a:ext cx="58301" cy="79780"/>
                </a:xfrm>
                <a:custGeom>
                  <a:avLst/>
                  <a:gdLst>
                    <a:gd name="connsiteX0" fmla="*/ 0 w 58301"/>
                    <a:gd name="connsiteY0" fmla="*/ 79780 h 79780"/>
                    <a:gd name="connsiteX1" fmla="*/ 24548 w 58301"/>
                    <a:gd name="connsiteY1" fmla="*/ 46027 h 79780"/>
                    <a:gd name="connsiteX2" fmla="*/ 36822 w 58301"/>
                    <a:gd name="connsiteY2" fmla="*/ 42958 h 79780"/>
                    <a:gd name="connsiteX3" fmla="*/ 39890 w 58301"/>
                    <a:gd name="connsiteY3" fmla="*/ 6137 h 79780"/>
                    <a:gd name="connsiteX4" fmla="*/ 58301 w 58301"/>
                    <a:gd name="connsiteY4" fmla="*/ 0 h 79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301" h="79780">
                      <a:moveTo>
                        <a:pt x="0" y="79780"/>
                      </a:moveTo>
                      <a:cubicBezTo>
                        <a:pt x="4642" y="68176"/>
                        <a:pt x="9678" y="49745"/>
                        <a:pt x="24548" y="46027"/>
                      </a:cubicBezTo>
                      <a:lnTo>
                        <a:pt x="36822" y="42958"/>
                      </a:lnTo>
                      <a:cubicBezTo>
                        <a:pt x="37845" y="30684"/>
                        <a:pt x="34382" y="17153"/>
                        <a:pt x="39890" y="6137"/>
                      </a:cubicBezTo>
                      <a:cubicBezTo>
                        <a:pt x="42783" y="351"/>
                        <a:pt x="58301" y="0"/>
                        <a:pt x="58301" y="0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5" name="Dowolny kształt 258"/>
                <p:cNvSpPr/>
                <p:nvPr/>
              </p:nvSpPr>
              <p:spPr>
                <a:xfrm>
                  <a:off x="-685063" y="1208845"/>
                  <a:ext cx="101259" cy="55232"/>
                </a:xfrm>
                <a:custGeom>
                  <a:avLst/>
                  <a:gdLst>
                    <a:gd name="connsiteX0" fmla="*/ 101259 w 101259"/>
                    <a:gd name="connsiteY0" fmla="*/ 55232 h 55232"/>
                    <a:gd name="connsiteX1" fmla="*/ 92054 w 101259"/>
                    <a:gd name="connsiteY1" fmla="*/ 30684 h 55232"/>
                    <a:gd name="connsiteX2" fmla="*/ 79780 w 101259"/>
                    <a:gd name="connsiteY2" fmla="*/ 24547 h 55232"/>
                    <a:gd name="connsiteX3" fmla="*/ 15342 w 101259"/>
                    <a:gd name="connsiteY3" fmla="*/ 24547 h 55232"/>
                    <a:gd name="connsiteX4" fmla="*/ 12274 w 101259"/>
                    <a:gd name="connsiteY4" fmla="*/ 15342 h 55232"/>
                    <a:gd name="connsiteX5" fmla="*/ 3068 w 101259"/>
                    <a:gd name="connsiteY5" fmla="*/ 9205 h 55232"/>
                    <a:gd name="connsiteX6" fmla="*/ 0 w 101259"/>
                    <a:gd name="connsiteY6" fmla="*/ 0 h 552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1259" h="55232">
                      <a:moveTo>
                        <a:pt x="101259" y="55232"/>
                      </a:moveTo>
                      <a:cubicBezTo>
                        <a:pt x="99511" y="46489"/>
                        <a:pt x="99639" y="37005"/>
                        <a:pt x="92054" y="30684"/>
                      </a:cubicBezTo>
                      <a:cubicBezTo>
                        <a:pt x="88540" y="27756"/>
                        <a:pt x="83871" y="26593"/>
                        <a:pt x="79780" y="24547"/>
                      </a:cubicBezTo>
                      <a:cubicBezTo>
                        <a:pt x="69101" y="25369"/>
                        <a:pt x="29976" y="31051"/>
                        <a:pt x="15342" y="24547"/>
                      </a:cubicBezTo>
                      <a:cubicBezTo>
                        <a:pt x="12386" y="23233"/>
                        <a:pt x="14294" y="17868"/>
                        <a:pt x="12274" y="15342"/>
                      </a:cubicBezTo>
                      <a:cubicBezTo>
                        <a:pt x="9970" y="12462"/>
                        <a:pt x="6137" y="11251"/>
                        <a:pt x="3068" y="9205"/>
                      </a:cubicBez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6" name="Dowolny kształt 259"/>
                <p:cNvSpPr/>
                <p:nvPr/>
              </p:nvSpPr>
              <p:spPr>
                <a:xfrm>
                  <a:off x="-628781" y="1567865"/>
                  <a:ext cx="107396" cy="42195"/>
                </a:xfrm>
                <a:custGeom>
                  <a:avLst/>
                  <a:gdLst>
                    <a:gd name="connsiteX0" fmla="*/ 107396 w 107396"/>
                    <a:gd name="connsiteY0" fmla="*/ 5373 h 42195"/>
                    <a:gd name="connsiteX1" fmla="*/ 61369 w 107396"/>
                    <a:gd name="connsiteY1" fmla="*/ 17647 h 42195"/>
                    <a:gd name="connsiteX2" fmla="*/ 55232 w 107396"/>
                    <a:gd name="connsiteY2" fmla="*/ 26853 h 42195"/>
                    <a:gd name="connsiteX3" fmla="*/ 9205 w 107396"/>
                    <a:gd name="connsiteY3" fmla="*/ 26853 h 42195"/>
                    <a:gd name="connsiteX4" fmla="*/ 0 w 107396"/>
                    <a:gd name="connsiteY4" fmla="*/ 42195 h 421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7396" h="42195">
                      <a:moveTo>
                        <a:pt x="107396" y="5373"/>
                      </a:moveTo>
                      <a:cubicBezTo>
                        <a:pt x="75358" y="8043"/>
                        <a:pt x="76074" y="0"/>
                        <a:pt x="61369" y="17647"/>
                      </a:cubicBezTo>
                      <a:cubicBezTo>
                        <a:pt x="59008" y="20480"/>
                        <a:pt x="57278" y="23784"/>
                        <a:pt x="55232" y="26853"/>
                      </a:cubicBezTo>
                      <a:cubicBezTo>
                        <a:pt x="39683" y="24631"/>
                        <a:pt x="24861" y="20591"/>
                        <a:pt x="9205" y="26853"/>
                      </a:cubicBezTo>
                      <a:cubicBezTo>
                        <a:pt x="6889" y="27779"/>
                        <a:pt x="1560" y="39074"/>
                        <a:pt x="0" y="42195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7" name="Dowolny kształt 260"/>
                <p:cNvSpPr/>
                <p:nvPr/>
              </p:nvSpPr>
              <p:spPr>
                <a:xfrm>
                  <a:off x="-345588" y="1521650"/>
                  <a:ext cx="78132" cy="45289"/>
                </a:xfrm>
                <a:custGeom>
                  <a:avLst/>
                  <a:gdLst>
                    <a:gd name="connsiteX0" fmla="*/ 1421 w 78132"/>
                    <a:gd name="connsiteY0" fmla="*/ 1684 h 45289"/>
                    <a:gd name="connsiteX1" fmla="*/ 29037 w 78132"/>
                    <a:gd name="connsiteY1" fmla="*/ 10889 h 45289"/>
                    <a:gd name="connsiteX2" fmla="*/ 41310 w 78132"/>
                    <a:gd name="connsiteY2" fmla="*/ 13957 h 45289"/>
                    <a:gd name="connsiteX3" fmla="*/ 50516 w 78132"/>
                    <a:gd name="connsiteY3" fmla="*/ 17026 h 45289"/>
                    <a:gd name="connsiteX4" fmla="*/ 53584 w 78132"/>
                    <a:gd name="connsiteY4" fmla="*/ 38505 h 45289"/>
                    <a:gd name="connsiteX5" fmla="*/ 78132 w 78132"/>
                    <a:gd name="connsiteY5" fmla="*/ 44642 h 452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78132" h="45289">
                      <a:moveTo>
                        <a:pt x="1421" y="1684"/>
                      </a:moveTo>
                      <a:cubicBezTo>
                        <a:pt x="35042" y="8407"/>
                        <a:pt x="0" y="0"/>
                        <a:pt x="29037" y="10889"/>
                      </a:cubicBezTo>
                      <a:cubicBezTo>
                        <a:pt x="32985" y="12370"/>
                        <a:pt x="37255" y="12799"/>
                        <a:pt x="41310" y="13957"/>
                      </a:cubicBezTo>
                      <a:cubicBezTo>
                        <a:pt x="44420" y="14846"/>
                        <a:pt x="47447" y="16003"/>
                        <a:pt x="50516" y="17026"/>
                      </a:cubicBezTo>
                      <a:cubicBezTo>
                        <a:pt x="51539" y="24186"/>
                        <a:pt x="49144" y="32796"/>
                        <a:pt x="53584" y="38505"/>
                      </a:cubicBezTo>
                      <a:cubicBezTo>
                        <a:pt x="58860" y="45289"/>
                        <a:pt x="70293" y="44642"/>
                        <a:pt x="78132" y="44642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8" name="Dowolny kształt 261"/>
                <p:cNvSpPr/>
                <p:nvPr/>
              </p:nvSpPr>
              <p:spPr>
                <a:xfrm>
                  <a:off x="-354092" y="1180658"/>
                  <a:ext cx="67506" cy="80695"/>
                </a:xfrm>
                <a:custGeom>
                  <a:avLst/>
                  <a:gdLst>
                    <a:gd name="connsiteX0" fmla="*/ 0 w 67506"/>
                    <a:gd name="connsiteY0" fmla="*/ 76712 h 80695"/>
                    <a:gd name="connsiteX1" fmla="*/ 30685 w 67506"/>
                    <a:gd name="connsiteY1" fmla="*/ 70575 h 80695"/>
                    <a:gd name="connsiteX2" fmla="*/ 33753 w 67506"/>
                    <a:gd name="connsiteY2" fmla="*/ 58301 h 80695"/>
                    <a:gd name="connsiteX3" fmla="*/ 36822 w 67506"/>
                    <a:gd name="connsiteY3" fmla="*/ 49095 h 80695"/>
                    <a:gd name="connsiteX4" fmla="*/ 46027 w 67506"/>
                    <a:gd name="connsiteY4" fmla="*/ 24548 h 80695"/>
                    <a:gd name="connsiteX5" fmla="*/ 55232 w 67506"/>
                    <a:gd name="connsiteY5" fmla="*/ 18411 h 80695"/>
                    <a:gd name="connsiteX6" fmla="*/ 67506 w 67506"/>
                    <a:gd name="connsiteY6" fmla="*/ 0 h 80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7506" h="80695">
                      <a:moveTo>
                        <a:pt x="0" y="76712"/>
                      </a:moveTo>
                      <a:cubicBezTo>
                        <a:pt x="10228" y="74666"/>
                        <a:pt x="28156" y="80695"/>
                        <a:pt x="30685" y="70575"/>
                      </a:cubicBezTo>
                      <a:cubicBezTo>
                        <a:pt x="31708" y="66484"/>
                        <a:pt x="32594" y="62356"/>
                        <a:pt x="33753" y="58301"/>
                      </a:cubicBezTo>
                      <a:cubicBezTo>
                        <a:pt x="34642" y="55191"/>
                        <a:pt x="36037" y="52233"/>
                        <a:pt x="36822" y="49095"/>
                      </a:cubicBezTo>
                      <a:cubicBezTo>
                        <a:pt x="39750" y="37385"/>
                        <a:pt x="37608" y="32967"/>
                        <a:pt x="46027" y="24548"/>
                      </a:cubicBezTo>
                      <a:cubicBezTo>
                        <a:pt x="48635" y="21940"/>
                        <a:pt x="52164" y="20457"/>
                        <a:pt x="55232" y="18411"/>
                      </a:cubicBezTo>
                      <a:lnTo>
                        <a:pt x="67506" y="0"/>
                      </a:ln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</p:grpSp>
          <p:sp>
            <p:nvSpPr>
              <p:cNvPr id="131" name="Dowolny kształt 262"/>
              <p:cNvSpPr/>
              <p:nvPr/>
            </p:nvSpPr>
            <p:spPr>
              <a:xfrm>
                <a:off x="-3519391" y="569966"/>
                <a:ext cx="40816" cy="91780"/>
              </a:xfrm>
              <a:custGeom>
                <a:avLst/>
                <a:gdLst>
                  <a:gd name="connsiteX0" fmla="*/ 558 w 40816"/>
                  <a:gd name="connsiteY0" fmla="*/ 0 h 91780"/>
                  <a:gd name="connsiteX1" fmla="*/ 3958 w 40816"/>
                  <a:gd name="connsiteY1" fmla="*/ 37392 h 91780"/>
                  <a:gd name="connsiteX2" fmla="*/ 14155 w 40816"/>
                  <a:gd name="connsiteY2" fmla="*/ 40791 h 91780"/>
                  <a:gd name="connsiteX3" fmla="*/ 34551 w 40816"/>
                  <a:gd name="connsiteY3" fmla="*/ 54388 h 91780"/>
                  <a:gd name="connsiteX4" fmla="*/ 37950 w 40816"/>
                  <a:gd name="connsiteY4" fmla="*/ 91780 h 917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816" h="91780">
                    <a:moveTo>
                      <a:pt x="558" y="0"/>
                    </a:moveTo>
                    <a:cubicBezTo>
                      <a:pt x="1691" y="12464"/>
                      <a:pt x="0" y="25519"/>
                      <a:pt x="3958" y="37392"/>
                    </a:cubicBezTo>
                    <a:cubicBezTo>
                      <a:pt x="5091" y="40791"/>
                      <a:pt x="11023" y="39051"/>
                      <a:pt x="14155" y="40791"/>
                    </a:cubicBezTo>
                    <a:cubicBezTo>
                      <a:pt x="21298" y="44759"/>
                      <a:pt x="34551" y="54388"/>
                      <a:pt x="34551" y="54388"/>
                    </a:cubicBezTo>
                    <a:cubicBezTo>
                      <a:pt x="40816" y="73186"/>
                      <a:pt x="37950" y="61003"/>
                      <a:pt x="37950" y="91780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grpSp>
            <p:nvGrpSpPr>
              <p:cNvPr id="132" name="Grupa 263"/>
              <p:cNvGrpSpPr/>
              <p:nvPr/>
            </p:nvGrpSpPr>
            <p:grpSpPr>
              <a:xfrm>
                <a:off x="-5013557" y="996245"/>
                <a:ext cx="410362" cy="479181"/>
                <a:chOff x="-2477110" y="1296489"/>
                <a:chExt cx="410362" cy="479181"/>
              </a:xfrm>
            </p:grpSpPr>
            <p:sp>
              <p:nvSpPr>
                <p:cNvPr id="135" name="Dowolny kształt: kształt 237">
                  <a:extLst>
                    <a:ext uri="{FF2B5EF4-FFF2-40B4-BE49-F238E27FC236}">
                      <a16:creationId xmlns:a16="http://schemas.microsoft.com/office/drawing/2014/main" id="{97C4747B-C27B-4265-BBF3-2520FC1AFFD2}"/>
                    </a:ext>
                  </a:extLst>
                </p:cNvPr>
                <p:cNvSpPr/>
                <p:nvPr/>
              </p:nvSpPr>
              <p:spPr>
                <a:xfrm>
                  <a:off x="-2388079" y="1398132"/>
                  <a:ext cx="232689" cy="316321"/>
                </a:xfrm>
                <a:custGeom>
                  <a:avLst/>
                  <a:gdLst>
                    <a:gd name="connsiteX0" fmla="*/ 42863 w 97631"/>
                    <a:gd name="connsiteY0" fmla="*/ 0 h 109537"/>
                    <a:gd name="connsiteX1" fmla="*/ 0 w 97631"/>
                    <a:gd name="connsiteY1" fmla="*/ 59531 h 109537"/>
                    <a:gd name="connsiteX2" fmla="*/ 19050 w 97631"/>
                    <a:gd name="connsiteY2" fmla="*/ 102393 h 109537"/>
                    <a:gd name="connsiteX3" fmla="*/ 52388 w 97631"/>
                    <a:gd name="connsiteY3" fmla="*/ 109537 h 109537"/>
                    <a:gd name="connsiteX4" fmla="*/ 97631 w 97631"/>
                    <a:gd name="connsiteY4" fmla="*/ 92868 h 109537"/>
                    <a:gd name="connsiteX5" fmla="*/ 95250 w 97631"/>
                    <a:gd name="connsiteY5" fmla="*/ 54768 h 109537"/>
                    <a:gd name="connsiteX6" fmla="*/ 42863 w 97631"/>
                    <a:gd name="connsiteY6" fmla="*/ 0 h 109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631" h="109537">
                      <a:moveTo>
                        <a:pt x="42863" y="0"/>
                      </a:moveTo>
                      <a:lnTo>
                        <a:pt x="0" y="59531"/>
                      </a:lnTo>
                      <a:lnTo>
                        <a:pt x="19050" y="102393"/>
                      </a:lnTo>
                      <a:lnTo>
                        <a:pt x="52388" y="109537"/>
                      </a:lnTo>
                      <a:lnTo>
                        <a:pt x="97631" y="92868"/>
                      </a:lnTo>
                      <a:lnTo>
                        <a:pt x="95250" y="54768"/>
                      </a:lnTo>
                      <a:lnTo>
                        <a:pt x="42863" y="0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cap="rnd">
                  <a:solidFill>
                    <a:schemeClr val="bg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000" dirty="0"/>
                </a:p>
              </p:txBody>
            </p:sp>
            <p:sp>
              <p:nvSpPr>
                <p:cNvPr id="136" name="Dowolny kształt 265"/>
                <p:cNvSpPr/>
                <p:nvPr/>
              </p:nvSpPr>
              <p:spPr>
                <a:xfrm>
                  <a:off x="-2477110" y="1544839"/>
                  <a:ext cx="73836" cy="45719"/>
                </a:xfrm>
                <a:custGeom>
                  <a:avLst/>
                  <a:gdLst>
                    <a:gd name="connsiteX0" fmla="*/ 54769 w 54769"/>
                    <a:gd name="connsiteY0" fmla="*/ 5690 h 8159"/>
                    <a:gd name="connsiteX1" fmla="*/ 42863 w 54769"/>
                    <a:gd name="connsiteY1" fmla="*/ 927 h 8159"/>
                    <a:gd name="connsiteX2" fmla="*/ 23813 w 54769"/>
                    <a:gd name="connsiteY2" fmla="*/ 5690 h 8159"/>
                    <a:gd name="connsiteX3" fmla="*/ 0 w 54769"/>
                    <a:gd name="connsiteY3" fmla="*/ 8071 h 8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769" h="8159">
                      <a:moveTo>
                        <a:pt x="54769" y="5690"/>
                      </a:moveTo>
                      <a:cubicBezTo>
                        <a:pt x="50800" y="4102"/>
                        <a:pt x="47116" y="1352"/>
                        <a:pt x="42863" y="927"/>
                      </a:cubicBezTo>
                      <a:cubicBezTo>
                        <a:pt x="33590" y="0"/>
                        <a:pt x="31637" y="4386"/>
                        <a:pt x="23813" y="5690"/>
                      </a:cubicBezTo>
                      <a:cubicBezTo>
                        <a:pt x="9000" y="8159"/>
                        <a:pt x="8751" y="8071"/>
                        <a:pt x="0" y="8071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37" name="Dowolny kształt 266"/>
                <p:cNvSpPr/>
                <p:nvPr/>
              </p:nvSpPr>
              <p:spPr>
                <a:xfrm>
                  <a:off x="-2379880" y="1702910"/>
                  <a:ext cx="45719" cy="64703"/>
                </a:xfrm>
                <a:custGeom>
                  <a:avLst/>
                  <a:gdLst>
                    <a:gd name="connsiteX0" fmla="*/ 30956 w 30956"/>
                    <a:gd name="connsiteY0" fmla="*/ 0 h 45244"/>
                    <a:gd name="connsiteX1" fmla="*/ 21431 w 30956"/>
                    <a:gd name="connsiteY1" fmla="*/ 11906 h 45244"/>
                    <a:gd name="connsiteX2" fmla="*/ 19050 w 30956"/>
                    <a:gd name="connsiteY2" fmla="*/ 30956 h 45244"/>
                    <a:gd name="connsiteX3" fmla="*/ 4762 w 30956"/>
                    <a:gd name="connsiteY3" fmla="*/ 38100 h 45244"/>
                    <a:gd name="connsiteX4" fmla="*/ 0 w 30956"/>
                    <a:gd name="connsiteY4" fmla="*/ 45244 h 452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56" h="45244">
                      <a:moveTo>
                        <a:pt x="30956" y="0"/>
                      </a:moveTo>
                      <a:cubicBezTo>
                        <a:pt x="27781" y="3969"/>
                        <a:pt x="23255" y="7162"/>
                        <a:pt x="21431" y="11906"/>
                      </a:cubicBezTo>
                      <a:cubicBezTo>
                        <a:pt x="19134" y="17879"/>
                        <a:pt x="21427" y="25014"/>
                        <a:pt x="19050" y="30956"/>
                      </a:cubicBezTo>
                      <a:cubicBezTo>
                        <a:pt x="17629" y="34508"/>
                        <a:pt x="7770" y="37097"/>
                        <a:pt x="4762" y="38100"/>
                      </a:cubicBezTo>
                      <a:lnTo>
                        <a:pt x="0" y="45244"/>
                      </a:ln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38" name="Dowolny kształt 267"/>
                <p:cNvSpPr/>
                <p:nvPr/>
              </p:nvSpPr>
              <p:spPr>
                <a:xfrm>
                  <a:off x="-2146161" y="1669672"/>
                  <a:ext cx="65815" cy="63949"/>
                </a:xfrm>
                <a:custGeom>
                  <a:avLst/>
                  <a:gdLst>
                    <a:gd name="connsiteX0" fmla="*/ 0 w 28575"/>
                    <a:gd name="connsiteY0" fmla="*/ 0 h 50006"/>
                    <a:gd name="connsiteX1" fmla="*/ 9525 w 28575"/>
                    <a:gd name="connsiteY1" fmla="*/ 11906 h 50006"/>
                    <a:gd name="connsiteX2" fmla="*/ 19050 w 28575"/>
                    <a:gd name="connsiteY2" fmla="*/ 30956 h 50006"/>
                    <a:gd name="connsiteX3" fmla="*/ 23812 w 28575"/>
                    <a:gd name="connsiteY3" fmla="*/ 38100 h 50006"/>
                    <a:gd name="connsiteX4" fmla="*/ 26194 w 28575"/>
                    <a:gd name="connsiteY4" fmla="*/ 45244 h 50006"/>
                    <a:gd name="connsiteX5" fmla="*/ 28575 w 28575"/>
                    <a:gd name="connsiteY5" fmla="*/ 50006 h 500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8575" h="50006">
                      <a:moveTo>
                        <a:pt x="0" y="0"/>
                      </a:moveTo>
                      <a:cubicBezTo>
                        <a:pt x="3175" y="3969"/>
                        <a:pt x="7570" y="7215"/>
                        <a:pt x="9525" y="11906"/>
                      </a:cubicBezTo>
                      <a:cubicBezTo>
                        <a:pt x="18351" y="33090"/>
                        <a:pt x="3857" y="25893"/>
                        <a:pt x="19050" y="30956"/>
                      </a:cubicBezTo>
                      <a:cubicBezTo>
                        <a:pt x="20637" y="33337"/>
                        <a:pt x="22532" y="35540"/>
                        <a:pt x="23812" y="38100"/>
                      </a:cubicBezTo>
                      <a:cubicBezTo>
                        <a:pt x="24935" y="40345"/>
                        <a:pt x="25262" y="42913"/>
                        <a:pt x="26194" y="45244"/>
                      </a:cubicBezTo>
                      <a:cubicBezTo>
                        <a:pt x="26853" y="46892"/>
                        <a:pt x="27781" y="48419"/>
                        <a:pt x="28575" y="50006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39" name="Freeform 90"/>
                <p:cNvSpPr/>
                <p:nvPr/>
              </p:nvSpPr>
              <p:spPr>
                <a:xfrm>
                  <a:off x="-2287804" y="1296489"/>
                  <a:ext cx="85011" cy="90758"/>
                </a:xfrm>
                <a:custGeom>
                  <a:avLst/>
                  <a:gdLst>
                    <a:gd name="connsiteX0" fmla="*/ 0 w 33338"/>
                    <a:gd name="connsiteY0" fmla="*/ 47670 h 47670"/>
                    <a:gd name="connsiteX1" fmla="*/ 14288 w 33338"/>
                    <a:gd name="connsiteY1" fmla="*/ 21477 h 47670"/>
                    <a:gd name="connsiteX2" fmla="*/ 16669 w 33338"/>
                    <a:gd name="connsiteY2" fmla="*/ 2427 h 47670"/>
                    <a:gd name="connsiteX3" fmla="*/ 33338 w 33338"/>
                    <a:gd name="connsiteY3" fmla="*/ 45 h 47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338" h="47670">
                      <a:moveTo>
                        <a:pt x="0" y="47670"/>
                      </a:moveTo>
                      <a:cubicBezTo>
                        <a:pt x="4154" y="41024"/>
                        <a:pt x="12583" y="30853"/>
                        <a:pt x="14288" y="21477"/>
                      </a:cubicBezTo>
                      <a:cubicBezTo>
                        <a:pt x="15433" y="15181"/>
                        <a:pt x="13561" y="8021"/>
                        <a:pt x="16669" y="2427"/>
                      </a:cubicBezTo>
                      <a:cubicBezTo>
                        <a:pt x="18313" y="-533"/>
                        <a:pt x="30336" y="45"/>
                        <a:pt x="33338" y="45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 sz="1000" dirty="0"/>
                </a:p>
              </p:txBody>
            </p:sp>
            <p:sp>
              <p:nvSpPr>
                <p:cNvPr id="140" name="Dowolny kształt 269"/>
                <p:cNvSpPr/>
                <p:nvPr/>
              </p:nvSpPr>
              <p:spPr>
                <a:xfrm>
                  <a:off x="-2155129" y="1529665"/>
                  <a:ext cx="88381" cy="16997"/>
                </a:xfrm>
                <a:custGeom>
                  <a:avLst/>
                  <a:gdLst>
                    <a:gd name="connsiteX0" fmla="*/ 0 w 88381"/>
                    <a:gd name="connsiteY0" fmla="*/ 16997 h 16997"/>
                    <a:gd name="connsiteX1" fmla="*/ 30594 w 88381"/>
                    <a:gd name="connsiteY1" fmla="*/ 0 h 16997"/>
                    <a:gd name="connsiteX2" fmla="*/ 50989 w 88381"/>
                    <a:gd name="connsiteY2" fmla="*/ 3400 h 16997"/>
                    <a:gd name="connsiteX3" fmla="*/ 61187 w 88381"/>
                    <a:gd name="connsiteY3" fmla="*/ 10198 h 16997"/>
                    <a:gd name="connsiteX4" fmla="*/ 74784 w 88381"/>
                    <a:gd name="connsiteY4" fmla="*/ 6799 h 16997"/>
                    <a:gd name="connsiteX5" fmla="*/ 88381 w 88381"/>
                    <a:gd name="connsiteY5" fmla="*/ 3400 h 169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8381" h="16997">
                      <a:moveTo>
                        <a:pt x="0" y="16997"/>
                      </a:moveTo>
                      <a:cubicBezTo>
                        <a:pt x="2908" y="15058"/>
                        <a:pt x="21621" y="0"/>
                        <a:pt x="30594" y="0"/>
                      </a:cubicBezTo>
                      <a:cubicBezTo>
                        <a:pt x="37486" y="0"/>
                        <a:pt x="44191" y="2267"/>
                        <a:pt x="50989" y="3400"/>
                      </a:cubicBezTo>
                      <a:cubicBezTo>
                        <a:pt x="54388" y="5666"/>
                        <a:pt x="57143" y="9620"/>
                        <a:pt x="61187" y="10198"/>
                      </a:cubicBezTo>
                      <a:cubicBezTo>
                        <a:pt x="65812" y="10859"/>
                        <a:pt x="70292" y="8082"/>
                        <a:pt x="74784" y="6799"/>
                      </a:cubicBezTo>
                      <a:cubicBezTo>
                        <a:pt x="87935" y="3042"/>
                        <a:pt x="80805" y="3400"/>
                        <a:pt x="88381" y="3400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  <p:sp>
              <p:nvSpPr>
                <p:cNvPr id="141" name="Dowolny kształt 270"/>
                <p:cNvSpPr/>
                <p:nvPr/>
              </p:nvSpPr>
              <p:spPr>
                <a:xfrm>
                  <a:off x="-2265782" y="1723423"/>
                  <a:ext cx="36498" cy="52247"/>
                </a:xfrm>
                <a:custGeom>
                  <a:avLst/>
                  <a:gdLst>
                    <a:gd name="connsiteX0" fmla="*/ 1877 w 36498"/>
                    <a:gd name="connsiteY0" fmla="*/ 0 h 52247"/>
                    <a:gd name="connsiteX1" fmla="*/ 5276 w 36498"/>
                    <a:gd name="connsiteY1" fmla="*/ 23795 h 52247"/>
                    <a:gd name="connsiteX2" fmla="*/ 25672 w 36498"/>
                    <a:gd name="connsiteY2" fmla="*/ 27194 h 52247"/>
                    <a:gd name="connsiteX3" fmla="*/ 29071 w 36498"/>
                    <a:gd name="connsiteY3" fmla="*/ 37392 h 52247"/>
                    <a:gd name="connsiteX4" fmla="*/ 35870 w 36498"/>
                    <a:gd name="connsiteY4" fmla="*/ 50989 h 52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498" h="52247">
                      <a:moveTo>
                        <a:pt x="1877" y="0"/>
                      </a:moveTo>
                      <a:cubicBezTo>
                        <a:pt x="3010" y="7932"/>
                        <a:pt x="0" y="17765"/>
                        <a:pt x="5276" y="23795"/>
                      </a:cubicBezTo>
                      <a:cubicBezTo>
                        <a:pt x="9815" y="28982"/>
                        <a:pt x="19688" y="23774"/>
                        <a:pt x="25672" y="27194"/>
                      </a:cubicBezTo>
                      <a:cubicBezTo>
                        <a:pt x="28783" y="28972"/>
                        <a:pt x="27469" y="34187"/>
                        <a:pt x="29071" y="37392"/>
                      </a:cubicBezTo>
                      <a:cubicBezTo>
                        <a:pt x="36498" y="52247"/>
                        <a:pt x="35870" y="42474"/>
                        <a:pt x="35870" y="50989"/>
                      </a:cubicBezTo>
                    </a:path>
                  </a:pathLst>
                </a:cu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pl-PL" sz="1000"/>
                </a:p>
              </p:txBody>
            </p:sp>
          </p:grpSp>
          <p:sp>
            <p:nvSpPr>
              <p:cNvPr id="133" name="Dowolny kształt 271"/>
              <p:cNvSpPr/>
              <p:nvPr/>
            </p:nvSpPr>
            <p:spPr>
              <a:xfrm>
                <a:off x="-3734061" y="491783"/>
                <a:ext cx="45266" cy="33992"/>
              </a:xfrm>
              <a:custGeom>
                <a:avLst/>
                <a:gdLst>
                  <a:gd name="connsiteX0" fmla="*/ 45266 w 45266"/>
                  <a:gd name="connsiteY0" fmla="*/ 0 h 33992"/>
                  <a:gd name="connsiteX1" fmla="*/ 28269 w 45266"/>
                  <a:gd name="connsiteY1" fmla="*/ 3399 h 33992"/>
                  <a:gd name="connsiteX2" fmla="*/ 18072 w 45266"/>
                  <a:gd name="connsiteY2" fmla="*/ 6798 h 33992"/>
                  <a:gd name="connsiteX3" fmla="*/ 11273 w 45266"/>
                  <a:gd name="connsiteY3" fmla="*/ 27194 h 33992"/>
                  <a:gd name="connsiteX4" fmla="*/ 1075 w 45266"/>
                  <a:gd name="connsiteY4" fmla="*/ 33992 h 33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266" h="33992">
                    <a:moveTo>
                      <a:pt x="45266" y="0"/>
                    </a:moveTo>
                    <a:cubicBezTo>
                      <a:pt x="39600" y="1133"/>
                      <a:pt x="33874" y="1998"/>
                      <a:pt x="28269" y="3399"/>
                    </a:cubicBezTo>
                    <a:cubicBezTo>
                      <a:pt x="24793" y="4268"/>
                      <a:pt x="20154" y="3882"/>
                      <a:pt x="18072" y="6798"/>
                    </a:cubicBezTo>
                    <a:cubicBezTo>
                      <a:pt x="13907" y="12630"/>
                      <a:pt x="18072" y="24928"/>
                      <a:pt x="11273" y="27194"/>
                    </a:cubicBezTo>
                    <a:cubicBezTo>
                      <a:pt x="0" y="30951"/>
                      <a:pt x="1075" y="27010"/>
                      <a:pt x="1075" y="33992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  <p:sp>
            <p:nvSpPr>
              <p:cNvPr id="134" name="Dowolny kształt 272"/>
              <p:cNvSpPr/>
              <p:nvPr/>
            </p:nvSpPr>
            <p:spPr>
              <a:xfrm>
                <a:off x="-3657683" y="549570"/>
                <a:ext cx="30581" cy="61235"/>
              </a:xfrm>
              <a:custGeom>
                <a:avLst/>
                <a:gdLst>
                  <a:gd name="connsiteX0" fmla="*/ 19877 w 30581"/>
                  <a:gd name="connsiteY0" fmla="*/ 0 h 61235"/>
                  <a:gd name="connsiteX1" fmla="*/ 9679 w 30581"/>
                  <a:gd name="connsiteY1" fmla="*/ 27194 h 61235"/>
                  <a:gd name="connsiteX2" fmla="*/ 19877 w 30581"/>
                  <a:gd name="connsiteY2" fmla="*/ 33993 h 61235"/>
                  <a:gd name="connsiteX3" fmla="*/ 23276 w 30581"/>
                  <a:gd name="connsiteY3" fmla="*/ 44190 h 61235"/>
                  <a:gd name="connsiteX4" fmla="*/ 30074 w 30581"/>
                  <a:gd name="connsiteY4" fmla="*/ 61187 h 61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581" h="61235">
                    <a:moveTo>
                      <a:pt x="19877" y="0"/>
                    </a:moveTo>
                    <a:cubicBezTo>
                      <a:pt x="12112" y="9706"/>
                      <a:pt x="0" y="15095"/>
                      <a:pt x="9679" y="27194"/>
                    </a:cubicBezTo>
                    <a:cubicBezTo>
                      <a:pt x="12231" y="30384"/>
                      <a:pt x="16478" y="31727"/>
                      <a:pt x="19877" y="33993"/>
                    </a:cubicBezTo>
                    <a:cubicBezTo>
                      <a:pt x="21010" y="37392"/>
                      <a:pt x="21865" y="40897"/>
                      <a:pt x="23276" y="44190"/>
                    </a:cubicBezTo>
                    <a:cubicBezTo>
                      <a:pt x="30581" y="61235"/>
                      <a:pt x="30074" y="52175"/>
                      <a:pt x="30074" y="61187"/>
                    </a:cubicBezTo>
                  </a:path>
                </a:pathLst>
              </a:cu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00"/>
              </a:p>
            </p:txBody>
          </p:sp>
        </p:grpSp>
        <p:sp>
          <p:nvSpPr>
            <p:cNvPr id="156" name="pole tekstowe 448"/>
            <p:cNvSpPr txBox="1"/>
            <p:nvPr/>
          </p:nvSpPr>
          <p:spPr>
            <a:xfrm>
              <a:off x="-5246095" y="-301759"/>
              <a:ext cx="2518912" cy="4019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900" dirty="0" err="1" smtClean="0"/>
                <a:t>Ambient</a:t>
              </a:r>
              <a:r>
                <a:rPr lang="pl-PL" sz="900" dirty="0" smtClean="0"/>
                <a:t> </a:t>
              </a:r>
              <a:r>
                <a:rPr lang="pl-PL" sz="900" dirty="0" err="1" smtClean="0"/>
                <a:t>temperature</a:t>
              </a:r>
              <a:endParaRPr lang="pl-PL" sz="900" dirty="0"/>
            </a:p>
          </p:txBody>
        </p:sp>
        <p:sp>
          <p:nvSpPr>
            <p:cNvPr id="183" name="pole tekstowe 483"/>
            <p:cNvSpPr txBox="1"/>
            <p:nvPr/>
          </p:nvSpPr>
          <p:spPr>
            <a:xfrm>
              <a:off x="-9524796" y="-1041706"/>
              <a:ext cx="6840877" cy="5573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Fabrication: Micro-cracks formation</a:t>
              </a:r>
              <a:r>
                <a:rPr lang="en-GB" sz="100" b="1" dirty="0" smtClean="0"/>
                <a:t/>
              </a:r>
              <a:br>
                <a:rPr lang="en-GB" sz="100" b="1" dirty="0" smtClean="0"/>
              </a:br>
              <a:r>
                <a:rPr lang="en-GB" sz="100" b="1" dirty="0" smtClean="0"/>
                <a:t> </a:t>
              </a:r>
              <a:endParaRPr lang="en-GB" sz="1600" b="1" dirty="0" smtClean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55017" y="1179330"/>
            <a:ext cx="4555556" cy="3789313"/>
            <a:chOff x="5076197" y="1181133"/>
            <a:chExt cx="4133140" cy="3478672"/>
          </a:xfrm>
        </p:grpSpPr>
        <p:grpSp>
          <p:nvGrpSpPr>
            <p:cNvPr id="33" name="Group 32"/>
            <p:cNvGrpSpPr/>
            <p:nvPr/>
          </p:nvGrpSpPr>
          <p:grpSpPr>
            <a:xfrm>
              <a:off x="5076197" y="1181133"/>
              <a:ext cx="4133140" cy="3419093"/>
              <a:chOff x="5027194" y="1422581"/>
              <a:chExt cx="2594718" cy="2671642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5338472" y="1846716"/>
                <a:ext cx="2142858" cy="2247507"/>
                <a:chOff x="3997342" y="1745420"/>
                <a:chExt cx="2142858" cy="2247507"/>
              </a:xfrm>
            </p:grpSpPr>
            <p:grpSp>
              <p:nvGrpSpPr>
                <p:cNvPr id="56" name="Grupa 142">
                  <a:extLst>
                    <a:ext uri="{FF2B5EF4-FFF2-40B4-BE49-F238E27FC236}">
                      <a16:creationId xmlns:a16="http://schemas.microsoft.com/office/drawing/2014/main" id="{F52C4278-6F34-46BF-9564-7A0A38CCA598}"/>
                    </a:ext>
                  </a:extLst>
                </p:cNvPr>
                <p:cNvGrpSpPr/>
                <p:nvPr/>
              </p:nvGrpSpPr>
              <p:grpSpPr>
                <a:xfrm>
                  <a:off x="4058471" y="1745420"/>
                  <a:ext cx="2081729" cy="2247507"/>
                  <a:chOff x="-6591300" y="4457223"/>
                  <a:chExt cx="6137043" cy="6673994"/>
                </a:xfrm>
              </p:grpSpPr>
              <p:cxnSp>
                <p:nvCxnSpPr>
                  <p:cNvPr id="93" name="Łącznik prosty ze strzałką 143">
                    <a:extLst>
                      <a:ext uri="{FF2B5EF4-FFF2-40B4-BE49-F238E27FC236}">
                        <a16:creationId xmlns:a16="http://schemas.microsoft.com/office/drawing/2014/main" id="{9F26285C-0760-464F-83B5-1CC188838F6B}"/>
                      </a:ext>
                    </a:extLst>
                  </p:cNvPr>
                  <p:cNvCxnSpPr>
                    <a:cxnSpLocks/>
                    <a:endCxn id="98" idx="3"/>
                  </p:cNvCxnSpPr>
                  <p:nvPr/>
                </p:nvCxnSpPr>
                <p:spPr>
                  <a:xfrm flipV="1">
                    <a:off x="-6591300" y="7848833"/>
                    <a:ext cx="5833752" cy="16390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headEnd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Łącznik prosty ze strzałką 144">
                    <a:extLst>
                      <a:ext uri="{FF2B5EF4-FFF2-40B4-BE49-F238E27FC236}">
                        <a16:creationId xmlns:a16="http://schemas.microsoft.com/office/drawing/2014/main" id="{2CFF489F-0B76-4506-906E-6D525A10906C}"/>
                      </a:ext>
                    </a:extLst>
                  </p:cNvPr>
                  <p:cNvCxnSpPr>
                    <a:cxnSpLocks/>
                    <a:endCxn id="97" idx="3"/>
                  </p:cNvCxnSpPr>
                  <p:nvPr/>
                </p:nvCxnSpPr>
                <p:spPr>
                  <a:xfrm flipV="1">
                    <a:off x="-3046091" y="5338247"/>
                    <a:ext cx="0" cy="5792970"/>
                  </a:xfrm>
                  <a:prstGeom prst="straightConnector1">
                    <a:avLst/>
                  </a:prstGeom>
                  <a:ln w="22225">
                    <a:solidFill>
                      <a:schemeClr val="tx1"/>
                    </a:solidFill>
                    <a:headEnd w="lg" len="lg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Łącznik prosty 150">
                    <a:extLst>
                      <a:ext uri="{FF2B5EF4-FFF2-40B4-BE49-F238E27FC236}">
                        <a16:creationId xmlns:a16="http://schemas.microsoft.com/office/drawing/2014/main" id="{1A9DD1A8-30B6-47F9-B0EC-44418D89EB2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-5120186" y="5702302"/>
                    <a:ext cx="3528127" cy="5190055"/>
                  </a:xfrm>
                  <a:prstGeom prst="line">
                    <a:avLst/>
                  </a:prstGeom>
                  <a:ln w="25400">
                    <a:solidFill>
                      <a:srgbClr val="C00000"/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" name="Dowolny kształt: kształt 151">
                    <a:extLst>
                      <a:ext uri="{FF2B5EF4-FFF2-40B4-BE49-F238E27FC236}">
                        <a16:creationId xmlns:a16="http://schemas.microsoft.com/office/drawing/2014/main" id="{16D01764-79F0-4967-A8FA-030953AD490A}"/>
                      </a:ext>
                    </a:extLst>
                  </p:cNvPr>
                  <p:cNvSpPr/>
                  <p:nvPr/>
                </p:nvSpPr>
                <p:spPr>
                  <a:xfrm>
                    <a:off x="-6489702" y="6788266"/>
                    <a:ext cx="4926907" cy="4073892"/>
                  </a:xfrm>
                  <a:custGeom>
                    <a:avLst/>
                    <a:gdLst>
                      <a:gd name="connsiteX0" fmla="*/ 4152900 w 4152900"/>
                      <a:gd name="connsiteY0" fmla="*/ 23996 h 4329296"/>
                      <a:gd name="connsiteX1" fmla="*/ 3048000 w 4152900"/>
                      <a:gd name="connsiteY1" fmla="*/ 252596 h 4329296"/>
                      <a:gd name="connsiteX2" fmla="*/ 1924050 w 4152900"/>
                      <a:gd name="connsiteY2" fmla="*/ 1833746 h 4329296"/>
                      <a:gd name="connsiteX3" fmla="*/ 0 w 4152900"/>
                      <a:gd name="connsiteY3" fmla="*/ 4329296 h 4329296"/>
                      <a:gd name="connsiteX0" fmla="*/ 4326105 w 4326105"/>
                      <a:gd name="connsiteY0" fmla="*/ 23996 h 4475630"/>
                      <a:gd name="connsiteX1" fmla="*/ 3221205 w 4326105"/>
                      <a:gd name="connsiteY1" fmla="*/ 252596 h 4475630"/>
                      <a:gd name="connsiteX2" fmla="*/ 2097255 w 4326105"/>
                      <a:gd name="connsiteY2" fmla="*/ 1833746 h 4475630"/>
                      <a:gd name="connsiteX3" fmla="*/ 173205 w 4326105"/>
                      <a:gd name="connsiteY3" fmla="*/ 4329296 h 4475630"/>
                      <a:gd name="connsiteX4" fmla="*/ 77955 w 4326105"/>
                      <a:gd name="connsiteY4" fmla="*/ 4176896 h 4475630"/>
                      <a:gd name="connsiteX0" fmla="*/ 6496050 w 6496050"/>
                      <a:gd name="connsiteY0" fmla="*/ 23996 h 5397128"/>
                      <a:gd name="connsiteX1" fmla="*/ 5391150 w 6496050"/>
                      <a:gd name="connsiteY1" fmla="*/ 252596 h 5397128"/>
                      <a:gd name="connsiteX2" fmla="*/ 4267200 w 6496050"/>
                      <a:gd name="connsiteY2" fmla="*/ 1833746 h 5397128"/>
                      <a:gd name="connsiteX3" fmla="*/ 2343150 w 6496050"/>
                      <a:gd name="connsiteY3" fmla="*/ 4329296 h 5397128"/>
                      <a:gd name="connsiteX4" fmla="*/ 0 w 6496050"/>
                      <a:gd name="connsiteY4" fmla="*/ 5396096 h 5397128"/>
                      <a:gd name="connsiteX0" fmla="*/ 6800850 w 6800850"/>
                      <a:gd name="connsiteY0" fmla="*/ 23996 h 5397128"/>
                      <a:gd name="connsiteX1" fmla="*/ 5695950 w 6800850"/>
                      <a:gd name="connsiteY1" fmla="*/ 252596 h 5397128"/>
                      <a:gd name="connsiteX2" fmla="*/ 4572000 w 6800850"/>
                      <a:gd name="connsiteY2" fmla="*/ 1833746 h 5397128"/>
                      <a:gd name="connsiteX3" fmla="*/ 2647950 w 6800850"/>
                      <a:gd name="connsiteY3" fmla="*/ 4329296 h 5397128"/>
                      <a:gd name="connsiteX4" fmla="*/ 0 w 6800850"/>
                      <a:gd name="connsiteY4" fmla="*/ 5396096 h 5397128"/>
                      <a:gd name="connsiteX0" fmla="*/ 7042150 w 7042150"/>
                      <a:gd name="connsiteY0" fmla="*/ 5542 h 5594574"/>
                      <a:gd name="connsiteX1" fmla="*/ 5695950 w 7042150"/>
                      <a:gd name="connsiteY1" fmla="*/ 450042 h 5594574"/>
                      <a:gd name="connsiteX2" fmla="*/ 4572000 w 7042150"/>
                      <a:gd name="connsiteY2" fmla="*/ 2031192 h 5594574"/>
                      <a:gd name="connsiteX3" fmla="*/ 2647950 w 7042150"/>
                      <a:gd name="connsiteY3" fmla="*/ 4526742 h 5594574"/>
                      <a:gd name="connsiteX4" fmla="*/ 0 w 7042150"/>
                      <a:gd name="connsiteY4" fmla="*/ 5593542 h 5594574"/>
                      <a:gd name="connsiteX0" fmla="*/ 7042150 w 7042150"/>
                      <a:gd name="connsiteY0" fmla="*/ 0 h 5589032"/>
                      <a:gd name="connsiteX1" fmla="*/ 5695950 w 7042150"/>
                      <a:gd name="connsiteY1" fmla="*/ 444500 h 5589032"/>
                      <a:gd name="connsiteX2" fmla="*/ 4572000 w 7042150"/>
                      <a:gd name="connsiteY2" fmla="*/ 2025650 h 5589032"/>
                      <a:gd name="connsiteX3" fmla="*/ 2647950 w 7042150"/>
                      <a:gd name="connsiteY3" fmla="*/ 4521200 h 5589032"/>
                      <a:gd name="connsiteX4" fmla="*/ 0 w 7042150"/>
                      <a:gd name="connsiteY4" fmla="*/ 5588000 h 5589032"/>
                      <a:gd name="connsiteX0" fmla="*/ 7042150 w 7042150"/>
                      <a:gd name="connsiteY0" fmla="*/ 0 h 5589032"/>
                      <a:gd name="connsiteX1" fmla="*/ 5784850 w 7042150"/>
                      <a:gd name="connsiteY1" fmla="*/ 431800 h 5589032"/>
                      <a:gd name="connsiteX2" fmla="*/ 4572000 w 7042150"/>
                      <a:gd name="connsiteY2" fmla="*/ 2025650 h 5589032"/>
                      <a:gd name="connsiteX3" fmla="*/ 2647950 w 7042150"/>
                      <a:gd name="connsiteY3" fmla="*/ 4521200 h 5589032"/>
                      <a:gd name="connsiteX4" fmla="*/ 0 w 7042150"/>
                      <a:gd name="connsiteY4" fmla="*/ 5588000 h 5589032"/>
                      <a:gd name="connsiteX0" fmla="*/ 7042150 w 7042150"/>
                      <a:gd name="connsiteY0" fmla="*/ 0 h 5589032"/>
                      <a:gd name="connsiteX1" fmla="*/ 5784850 w 7042150"/>
                      <a:gd name="connsiteY1" fmla="*/ 431800 h 5589032"/>
                      <a:gd name="connsiteX2" fmla="*/ 4572000 w 7042150"/>
                      <a:gd name="connsiteY2" fmla="*/ 2025650 h 5589032"/>
                      <a:gd name="connsiteX3" fmla="*/ 2698750 w 7042150"/>
                      <a:gd name="connsiteY3" fmla="*/ 4521200 h 5589032"/>
                      <a:gd name="connsiteX4" fmla="*/ 0 w 7042150"/>
                      <a:gd name="connsiteY4" fmla="*/ 5588000 h 5589032"/>
                      <a:gd name="connsiteX0" fmla="*/ 7067550 w 7067550"/>
                      <a:gd name="connsiteY0" fmla="*/ 0 h 5259669"/>
                      <a:gd name="connsiteX1" fmla="*/ 5810250 w 7067550"/>
                      <a:gd name="connsiteY1" fmla="*/ 431800 h 5259669"/>
                      <a:gd name="connsiteX2" fmla="*/ 4597400 w 7067550"/>
                      <a:gd name="connsiteY2" fmla="*/ 2025650 h 5259669"/>
                      <a:gd name="connsiteX3" fmla="*/ 2724150 w 7067550"/>
                      <a:gd name="connsiteY3" fmla="*/ 4521200 h 5259669"/>
                      <a:gd name="connsiteX4" fmla="*/ 0 w 7067550"/>
                      <a:gd name="connsiteY4" fmla="*/ 5257800 h 5259669"/>
                      <a:gd name="connsiteX0" fmla="*/ 7054850 w 7054850"/>
                      <a:gd name="connsiteY0" fmla="*/ 0 h 5297610"/>
                      <a:gd name="connsiteX1" fmla="*/ 5797550 w 7054850"/>
                      <a:gd name="connsiteY1" fmla="*/ 431800 h 5297610"/>
                      <a:gd name="connsiteX2" fmla="*/ 4584700 w 7054850"/>
                      <a:gd name="connsiteY2" fmla="*/ 2025650 h 5297610"/>
                      <a:gd name="connsiteX3" fmla="*/ 2711450 w 7054850"/>
                      <a:gd name="connsiteY3" fmla="*/ 4521200 h 5297610"/>
                      <a:gd name="connsiteX4" fmla="*/ 0 w 7054850"/>
                      <a:gd name="connsiteY4" fmla="*/ 5295900 h 5297610"/>
                      <a:gd name="connsiteX0" fmla="*/ 5911850 w 5911850"/>
                      <a:gd name="connsiteY0" fmla="*/ 0 h 5058259"/>
                      <a:gd name="connsiteX1" fmla="*/ 4654550 w 5911850"/>
                      <a:gd name="connsiteY1" fmla="*/ 431800 h 5058259"/>
                      <a:gd name="connsiteX2" fmla="*/ 3441700 w 5911850"/>
                      <a:gd name="connsiteY2" fmla="*/ 2025650 h 5058259"/>
                      <a:gd name="connsiteX3" fmla="*/ 1568450 w 5911850"/>
                      <a:gd name="connsiteY3" fmla="*/ 4521200 h 5058259"/>
                      <a:gd name="connsiteX4" fmla="*/ 0 w 5911850"/>
                      <a:gd name="connsiteY4" fmla="*/ 5054600 h 5058259"/>
                      <a:gd name="connsiteX0" fmla="*/ 5911850 w 5911850"/>
                      <a:gd name="connsiteY0" fmla="*/ 0 h 5058259"/>
                      <a:gd name="connsiteX1" fmla="*/ 4489450 w 5911850"/>
                      <a:gd name="connsiteY1" fmla="*/ 723900 h 5058259"/>
                      <a:gd name="connsiteX2" fmla="*/ 3441700 w 5911850"/>
                      <a:gd name="connsiteY2" fmla="*/ 2025650 h 5058259"/>
                      <a:gd name="connsiteX3" fmla="*/ 1568450 w 5911850"/>
                      <a:gd name="connsiteY3" fmla="*/ 4521200 h 5058259"/>
                      <a:gd name="connsiteX4" fmla="*/ 0 w 5911850"/>
                      <a:gd name="connsiteY4" fmla="*/ 5054600 h 5058259"/>
                      <a:gd name="connsiteX0" fmla="*/ 5353050 w 5353050"/>
                      <a:gd name="connsiteY0" fmla="*/ 0 h 4728059"/>
                      <a:gd name="connsiteX1" fmla="*/ 4489450 w 5353050"/>
                      <a:gd name="connsiteY1" fmla="*/ 393700 h 4728059"/>
                      <a:gd name="connsiteX2" fmla="*/ 3441700 w 5353050"/>
                      <a:gd name="connsiteY2" fmla="*/ 1695450 h 4728059"/>
                      <a:gd name="connsiteX3" fmla="*/ 1568450 w 5353050"/>
                      <a:gd name="connsiteY3" fmla="*/ 4191000 h 4728059"/>
                      <a:gd name="connsiteX4" fmla="*/ 0 w 5353050"/>
                      <a:gd name="connsiteY4" fmla="*/ 4724400 h 4728059"/>
                      <a:gd name="connsiteX0" fmla="*/ 5353050 w 5353050"/>
                      <a:gd name="connsiteY0" fmla="*/ 0 h 4728059"/>
                      <a:gd name="connsiteX1" fmla="*/ 4451350 w 5353050"/>
                      <a:gd name="connsiteY1" fmla="*/ 342900 h 4728059"/>
                      <a:gd name="connsiteX2" fmla="*/ 3441700 w 5353050"/>
                      <a:gd name="connsiteY2" fmla="*/ 1695450 h 4728059"/>
                      <a:gd name="connsiteX3" fmla="*/ 1568450 w 5353050"/>
                      <a:gd name="connsiteY3" fmla="*/ 4191000 h 4728059"/>
                      <a:gd name="connsiteX4" fmla="*/ 0 w 5353050"/>
                      <a:gd name="connsiteY4" fmla="*/ 4724400 h 4728059"/>
                      <a:gd name="connsiteX0" fmla="*/ 5353050 w 5353050"/>
                      <a:gd name="connsiteY0" fmla="*/ 0 h 4728059"/>
                      <a:gd name="connsiteX1" fmla="*/ 4198821 w 5353050"/>
                      <a:gd name="connsiteY1" fmla="*/ 757738 h 4728059"/>
                      <a:gd name="connsiteX2" fmla="*/ 3441700 w 5353050"/>
                      <a:gd name="connsiteY2" fmla="*/ 1695450 h 4728059"/>
                      <a:gd name="connsiteX3" fmla="*/ 1568450 w 5353050"/>
                      <a:gd name="connsiteY3" fmla="*/ 4191000 h 4728059"/>
                      <a:gd name="connsiteX4" fmla="*/ 0 w 5353050"/>
                      <a:gd name="connsiteY4" fmla="*/ 4724400 h 4728059"/>
                      <a:gd name="connsiteX0" fmla="*/ 5053172 w 5053172"/>
                      <a:gd name="connsiteY0" fmla="*/ 0 h 4313222"/>
                      <a:gd name="connsiteX1" fmla="*/ 4198821 w 5053172"/>
                      <a:gd name="connsiteY1" fmla="*/ 342901 h 4313222"/>
                      <a:gd name="connsiteX2" fmla="*/ 3441700 w 5053172"/>
                      <a:gd name="connsiteY2" fmla="*/ 1280613 h 4313222"/>
                      <a:gd name="connsiteX3" fmla="*/ 1568450 w 5053172"/>
                      <a:gd name="connsiteY3" fmla="*/ 3776163 h 4313222"/>
                      <a:gd name="connsiteX4" fmla="*/ 0 w 5053172"/>
                      <a:gd name="connsiteY4" fmla="*/ 4309563 h 4313222"/>
                      <a:gd name="connsiteX0" fmla="*/ 5053172 w 5053172"/>
                      <a:gd name="connsiteY0" fmla="*/ 0 h 4313222"/>
                      <a:gd name="connsiteX1" fmla="*/ 4040990 w 5053172"/>
                      <a:gd name="connsiteY1" fmla="*/ 518408 h 4313222"/>
                      <a:gd name="connsiteX2" fmla="*/ 3441700 w 5053172"/>
                      <a:gd name="connsiteY2" fmla="*/ 1280613 h 4313222"/>
                      <a:gd name="connsiteX3" fmla="*/ 1568450 w 5053172"/>
                      <a:gd name="connsiteY3" fmla="*/ 3776163 h 4313222"/>
                      <a:gd name="connsiteX4" fmla="*/ 0 w 5053172"/>
                      <a:gd name="connsiteY4" fmla="*/ 4309563 h 4313222"/>
                      <a:gd name="connsiteX0" fmla="*/ 4926907 w 4926907"/>
                      <a:gd name="connsiteY0" fmla="*/ 0 h 4073893"/>
                      <a:gd name="connsiteX1" fmla="*/ 4040990 w 4926907"/>
                      <a:gd name="connsiteY1" fmla="*/ 279079 h 4073893"/>
                      <a:gd name="connsiteX2" fmla="*/ 3441700 w 4926907"/>
                      <a:gd name="connsiteY2" fmla="*/ 1041284 h 4073893"/>
                      <a:gd name="connsiteX3" fmla="*/ 1568450 w 4926907"/>
                      <a:gd name="connsiteY3" fmla="*/ 3536834 h 4073893"/>
                      <a:gd name="connsiteX4" fmla="*/ 0 w 4926907"/>
                      <a:gd name="connsiteY4" fmla="*/ 4070234 h 40738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6907" h="4073893">
                        <a:moveTo>
                          <a:pt x="4926907" y="0"/>
                        </a:moveTo>
                        <a:cubicBezTo>
                          <a:pt x="4522094" y="52387"/>
                          <a:pt x="4288525" y="105532"/>
                          <a:pt x="4040990" y="279079"/>
                        </a:cubicBezTo>
                        <a:cubicBezTo>
                          <a:pt x="3793456" y="452626"/>
                          <a:pt x="3853790" y="498325"/>
                          <a:pt x="3441700" y="1041284"/>
                        </a:cubicBezTo>
                        <a:cubicBezTo>
                          <a:pt x="3029610" y="1584243"/>
                          <a:pt x="2193925" y="3019309"/>
                          <a:pt x="1568450" y="3536834"/>
                        </a:cubicBezTo>
                        <a:cubicBezTo>
                          <a:pt x="1231900" y="3927359"/>
                          <a:pt x="19844" y="4101984"/>
                          <a:pt x="0" y="4070234"/>
                        </a:cubicBezTo>
                      </a:path>
                    </a:pathLst>
                  </a:custGeom>
                  <a:noFill/>
                  <a:ln w="38100">
                    <a:solidFill>
                      <a:srgbClr val="E8541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97" name="Trójkąt równoramienny 152">
                    <a:extLst>
                      <a:ext uri="{FF2B5EF4-FFF2-40B4-BE49-F238E27FC236}">
                        <a16:creationId xmlns:a16="http://schemas.microsoft.com/office/drawing/2014/main" id="{49D7F734-B8D9-4853-B210-2D4EAEE1389E}"/>
                      </a:ext>
                    </a:extLst>
                  </p:cNvPr>
                  <p:cNvSpPr/>
                  <p:nvPr/>
                </p:nvSpPr>
                <p:spPr>
                  <a:xfrm>
                    <a:off x="-3114987" y="5098753"/>
                    <a:ext cx="137791" cy="239494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98" name="Trójkąt równoramienny 153">
                    <a:extLst>
                      <a:ext uri="{FF2B5EF4-FFF2-40B4-BE49-F238E27FC236}">
                        <a16:creationId xmlns:a16="http://schemas.microsoft.com/office/drawing/2014/main" id="{BD0FE4B0-6D57-4E38-9CA1-4F7FF801CE17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-706696" y="7729085"/>
                    <a:ext cx="137791" cy="239494"/>
                  </a:xfrm>
                  <a:prstGeom prst="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400" dirty="0"/>
                  </a:p>
                </p:txBody>
              </p:sp>
              <p:sp>
                <p:nvSpPr>
                  <p:cNvPr id="99" name="Prostokąt 154">
                    <a:extLst>
                      <a:ext uri="{FF2B5EF4-FFF2-40B4-BE49-F238E27FC236}">
                        <a16:creationId xmlns:a16="http://schemas.microsoft.com/office/drawing/2014/main" id="{C24A42A5-8D35-4601-B10D-95C1EC096E7A}"/>
                      </a:ext>
                    </a:extLst>
                  </p:cNvPr>
                  <p:cNvSpPr/>
                  <p:nvPr/>
                </p:nvSpPr>
                <p:spPr>
                  <a:xfrm>
                    <a:off x="-1226080" y="6525730"/>
                    <a:ext cx="771823" cy="13709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l-GR" sz="2400" dirty="0"/>
                      <a:t>ε</a:t>
                    </a:r>
                    <a:endParaRPr lang="en-US" sz="2400" dirty="0"/>
                  </a:p>
                </p:txBody>
              </p:sp>
              <p:sp>
                <p:nvSpPr>
                  <p:cNvPr id="100" name="Prostokąt 155">
                    <a:extLst>
                      <a:ext uri="{FF2B5EF4-FFF2-40B4-BE49-F238E27FC236}">
                        <a16:creationId xmlns:a16="http://schemas.microsoft.com/office/drawing/2014/main" id="{CE25A557-23B6-4F32-AE55-9ECE78CE2BBE}"/>
                      </a:ext>
                    </a:extLst>
                  </p:cNvPr>
                  <p:cNvSpPr/>
                  <p:nvPr/>
                </p:nvSpPr>
                <p:spPr>
                  <a:xfrm>
                    <a:off x="-3037292" y="4457223"/>
                    <a:ext cx="709566" cy="137091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l-GR" sz="2400" dirty="0"/>
                      <a:t>σ</a:t>
                    </a:r>
                    <a:endParaRPr lang="en-US" sz="2400" dirty="0"/>
                  </a:p>
                </p:txBody>
              </p:sp>
            </p:grpSp>
            <p:sp>
              <p:nvSpPr>
                <p:cNvPr id="362" name="pole tekstowe 454"/>
                <p:cNvSpPr txBox="1"/>
                <p:nvPr/>
              </p:nvSpPr>
              <p:spPr>
                <a:xfrm>
                  <a:off x="4014506" y="2593554"/>
                  <a:ext cx="803441" cy="216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i="1" dirty="0" smtClean="0"/>
                    <a:t>Tension</a:t>
                  </a:r>
                  <a:endParaRPr lang="pl-PL" sz="1200" i="1" dirty="0" smtClean="0"/>
                </a:p>
              </p:txBody>
            </p:sp>
            <p:sp>
              <p:nvSpPr>
                <p:cNvPr id="363" name="pole tekstowe 454"/>
                <p:cNvSpPr txBox="1"/>
                <p:nvPr/>
              </p:nvSpPr>
              <p:spPr>
                <a:xfrm>
                  <a:off x="3997342" y="2982208"/>
                  <a:ext cx="968228" cy="216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i="1" dirty="0" smtClean="0"/>
                    <a:t>Compression</a:t>
                  </a:r>
                  <a:endParaRPr lang="pl-PL" sz="1200" i="1" dirty="0" smtClean="0"/>
                </a:p>
              </p:txBody>
            </p:sp>
          </p:grpSp>
          <p:sp>
            <p:nvSpPr>
              <p:cNvPr id="364" name="pole tekstowe 454"/>
              <p:cNvSpPr txBox="1"/>
              <p:nvPr/>
            </p:nvSpPr>
            <p:spPr>
              <a:xfrm>
                <a:off x="5027194" y="1422581"/>
                <a:ext cx="2594718" cy="4194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600" b="1" dirty="0" smtClean="0"/>
                  <a:t>Mechanical response:</a:t>
                </a:r>
                <a:br>
                  <a:rPr lang="en-GB" sz="1600" b="1" dirty="0" smtClean="0"/>
                </a:br>
                <a:r>
                  <a:rPr lang="en-GB" sz="1600" b="1" dirty="0" smtClean="0"/>
                  <a:t>Non-linear asymmetrical behaviour</a:t>
                </a:r>
              </a:p>
            </p:txBody>
          </p:sp>
        </p:grpSp>
        <p:pic>
          <p:nvPicPr>
            <p:cNvPr id="365" name="Obraz 746">
              <a:extLst>
                <a:ext uri="{FF2B5EF4-FFF2-40B4-BE49-F238E27FC236}">
                  <a16:creationId xmlns:a16="http://schemas.microsoft.com/office/drawing/2014/main" id="{4A0FDB1D-1EC7-4275-9F42-CC576D01E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57310" y="1568720"/>
              <a:ext cx="414894" cy="1404321"/>
            </a:xfrm>
            <a:prstGeom prst="rect">
              <a:avLst/>
            </a:prstGeom>
          </p:spPr>
        </p:pic>
        <p:pic>
          <p:nvPicPr>
            <p:cNvPr id="366" name="Obraz 991">
              <a:extLst>
                <a:ext uri="{FF2B5EF4-FFF2-40B4-BE49-F238E27FC236}">
                  <a16:creationId xmlns:a16="http://schemas.microsoft.com/office/drawing/2014/main" id="{FB15A76A-8C25-42CD-B73D-F4FE77817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56052" y="3238187"/>
              <a:ext cx="414894" cy="1421618"/>
            </a:xfrm>
            <a:prstGeom prst="rect">
              <a:avLst/>
            </a:prstGeom>
          </p:spPr>
        </p:pic>
      </p:grpSp>
      <p:sp>
        <p:nvSpPr>
          <p:cNvPr id="367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271635" y="1174021"/>
            <a:ext cx="4018825" cy="2629700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8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280742" y="3933692"/>
            <a:ext cx="4016945" cy="2571574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9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4435761" y="1174021"/>
            <a:ext cx="4555555" cy="4037181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0" name="Łącznik prosty 150">
            <a:extLst>
              <a:ext uri="{FF2B5EF4-FFF2-40B4-BE49-F238E27FC236}">
                <a16:creationId xmlns:a16="http://schemas.microsoft.com/office/drawing/2014/main" id="{1A9DD1A8-30B6-47F9-B0EC-44418D89EB2B}"/>
              </a:ext>
            </a:extLst>
          </p:cNvPr>
          <p:cNvCxnSpPr>
            <a:cxnSpLocks/>
            <a:endCxn id="96" idx="0"/>
          </p:cNvCxnSpPr>
          <p:nvPr/>
        </p:nvCxnSpPr>
        <p:spPr>
          <a:xfrm flipV="1">
            <a:off x="7425433" y="2864919"/>
            <a:ext cx="878133" cy="1126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1" name="Łącznik prosty 150">
            <a:extLst>
              <a:ext uri="{FF2B5EF4-FFF2-40B4-BE49-F238E27FC236}">
                <a16:creationId xmlns:a16="http://schemas.microsoft.com/office/drawing/2014/main" id="{1A9DD1A8-30B6-47F9-B0EC-44418D89EB2B}"/>
              </a:ext>
            </a:extLst>
          </p:cNvPr>
          <p:cNvCxnSpPr>
            <a:cxnSpLocks/>
          </p:cNvCxnSpPr>
          <p:nvPr/>
        </p:nvCxnSpPr>
        <p:spPr>
          <a:xfrm flipV="1">
            <a:off x="5399664" y="4774839"/>
            <a:ext cx="2021976" cy="677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9" name="ZoneTexte 5">
            <a:extLst>
              <a:ext uri="{FF2B5EF4-FFF2-40B4-BE49-F238E27FC236}">
                <a16:creationId xmlns:a16="http://schemas.microsoft.com/office/drawing/2014/main" id="{BFF063A0-A746-4C49-94E2-7ACF9F7005BD}"/>
              </a:ext>
            </a:extLst>
          </p:cNvPr>
          <p:cNvSpPr txBox="1"/>
          <p:nvPr/>
        </p:nvSpPr>
        <p:spPr>
          <a:xfrm>
            <a:off x="387097" y="6043853"/>
            <a:ext cx="3762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0" dirty="0" i="1">
                <a:latin typeface="Calibri Light" panose="020F0302020204030204" pitchFamily="34" charset="0"/>
              </a:rPr>
              <a:t>Δ</a:t>
            </a:r>
            <a:r>
              <a:rPr lang="el-GR" sz="2000" b="0" dirty="0" i="1">
                <a:latin typeface="Calibri Light" panose="020F0302020204030204" pitchFamily="34" charset="0"/>
              </a:rPr>
              <a:t>α</a:t>
            </a:r>
            <a:r>
              <a:rPr lang="fr-FR" sz="2000" b="0" dirty="0" i="1">
                <a:latin typeface="Calibri Light" panose="020F0302020204030204" pitchFamily="34" charset="0"/>
              </a:rPr>
              <a:t>=</a:t>
            </a:r>
            <a:r>
              <a:rPr lang="el-GR" sz="2000" b="0" dirty="0" i="1">
                <a:latin typeface="Calibri Light" panose="020F0302020204030204" pitchFamily="34" charset="0"/>
              </a:rPr>
              <a:t>α</a:t>
            </a:r>
            <a:r>
              <a:rPr lang="fr-FR" sz="2000" b="0" baseline="-25000" dirty="0" smtClean="0" i="1">
                <a:latin typeface="Calibri Light" panose="020F0302020204030204" pitchFamily="34" charset="0"/>
              </a:rPr>
              <a:t>Matrix</a:t>
            </a:r>
            <a:r>
              <a:rPr lang="fr-FR" sz="2000" b="0" dirty="0" smtClean="0" i="1">
                <a:latin typeface="Calibri Light" panose="020F0302020204030204" pitchFamily="34" charset="0"/>
              </a:rPr>
              <a:t> </a:t>
            </a:r>
            <a:r>
              <a:rPr lang="fr-FR" sz="2000" b="0" dirty="0" i="1">
                <a:latin typeface="Calibri Light" panose="020F0302020204030204" pitchFamily="34" charset="0"/>
              </a:rPr>
              <a:t>- </a:t>
            </a:r>
            <a:r>
              <a:rPr lang="el-GR" sz="2000" b="0" dirty="0" smtClean="0" i="1">
                <a:latin typeface="Calibri Light" panose="020F0302020204030204" pitchFamily="34" charset="0"/>
              </a:rPr>
              <a:t>α</a:t>
            </a:r>
            <a:r>
              <a:rPr lang="fr-FR" sz="2000" baseline="-25000" dirty="0" err="1" smtClean="0" i="1">
                <a:latin typeface="Calibri Light" panose="020F0302020204030204" pitchFamily="34" charset="0"/>
              </a:rPr>
              <a:t>Aggregate</a:t>
            </a:r>
            <a:r>
              <a:rPr lang="fr-FR" sz="2000" b="0" dirty="0" smtClean="0" i="1">
                <a:latin typeface="Calibri Light" panose="020F0302020204030204" pitchFamily="34" charset="0"/>
              </a:rPr>
              <a:t>&gt;0</a:t>
            </a:r>
          </a:p>
          <a:p>
            <a:pPr algn="ctr"/>
            <a:endParaRPr lang="fr-FR" sz="2000" dirty="0"/>
          </a:p>
        </p:txBody>
      </p:sp>
      <p:sp>
        <p:nvSpPr>
          <p:cNvPr id="293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smtClean="0" i="1"/>
              <a:t>Robert Kaczmarek, IRCER-UNILIM, Journées annuelles GFC 2018</a:t>
            </a: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63052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182"/>
    </mc:Choice>
    <mc:Fallback xmlns="">
      <p:transition spd="slow" advTm="137182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Autofit/>
          </a:bodyPr>
          <a:lstStyle/>
          <a:p>
            <a:r>
              <a:rPr lang="en-US" sz="4000" dirty="0" smtClean="0"/>
              <a:t>Industrial </a:t>
            </a:r>
            <a:r>
              <a:rPr lang="en-US" sz="4000" dirty="0"/>
              <a:t>m</a:t>
            </a:r>
            <a:r>
              <a:rPr lang="en-US" sz="4000" dirty="0" smtClean="0"/>
              <a:t>agnesia-spinel materials</a:t>
            </a:r>
            <a:endParaRPr lang="en-US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1FC51E38-3866-4C5F-8B9E-EB30D56F52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50" t="25426" r="29000" b="21111"/>
          <a:stretch/>
        </p:blipFill>
        <p:spPr bwMode="auto">
          <a:xfrm>
            <a:off x="579231" y="4648865"/>
            <a:ext cx="3347864" cy="1890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 descr="Résultat de recherche d'images pour &quot;four rotatif cimenterie&quot;">
            <a:extLst>
              <a:ext uri="{FF2B5EF4-FFF2-40B4-BE49-F238E27FC236}">
                <a16:creationId xmlns:a16="http://schemas.microsoft.com/office/drawing/2014/main" id="{226F09F7-547F-4A0C-A3C8-04813A44C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9" y="1106201"/>
            <a:ext cx="2880000" cy="162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necteur droit 29">
            <a:extLst>
              <a:ext uri="{FF2B5EF4-FFF2-40B4-BE49-F238E27FC236}">
                <a16:creationId xmlns:a16="http://schemas.microsoft.com/office/drawing/2014/main" id="{E8CCBBFC-17F7-4160-B8A4-025F6C040700}"/>
              </a:ext>
            </a:extLst>
          </p:cNvPr>
          <p:cNvCxnSpPr>
            <a:endCxn id="35" idx="1"/>
          </p:cNvCxnSpPr>
          <p:nvPr/>
        </p:nvCxnSpPr>
        <p:spPr>
          <a:xfrm>
            <a:off x="622346" y="1991781"/>
            <a:ext cx="1430948" cy="18290"/>
          </a:xfrm>
          <a:prstGeom prst="line">
            <a:avLst/>
          </a:prstGeom>
          <a:ln w="15875">
            <a:solidFill>
              <a:srgbClr val="E85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24">
            <a:extLst>
              <a:ext uri="{FF2B5EF4-FFF2-40B4-BE49-F238E27FC236}">
                <a16:creationId xmlns:a16="http://schemas.microsoft.com/office/drawing/2014/main" id="{05D71653-6E76-4C21-9D85-3DC489E1B01D}"/>
              </a:ext>
            </a:extLst>
          </p:cNvPr>
          <p:cNvSpPr/>
          <p:nvPr/>
        </p:nvSpPr>
        <p:spPr>
          <a:xfrm>
            <a:off x="2053294" y="1938071"/>
            <a:ext cx="144000" cy="144000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4">
            <a:extLst>
              <a:ext uri="{FF2B5EF4-FFF2-40B4-BE49-F238E27FC236}">
                <a16:creationId xmlns:a16="http://schemas.microsoft.com/office/drawing/2014/main" id="{BC1DD5F1-E0A8-4F67-8AC4-A9513F3D3D13}"/>
              </a:ext>
            </a:extLst>
          </p:cNvPr>
          <p:cNvSpPr/>
          <p:nvPr/>
        </p:nvSpPr>
        <p:spPr>
          <a:xfrm>
            <a:off x="560387" y="1942654"/>
            <a:ext cx="109027" cy="98253"/>
          </a:xfrm>
          <a:prstGeom prst="ellipse">
            <a:avLst/>
          </a:prstGeom>
          <a:solidFill>
            <a:srgbClr val="E85412"/>
          </a:solidFill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40">
            <a:extLst>
              <a:ext uri="{FF2B5EF4-FFF2-40B4-BE49-F238E27FC236}">
                <a16:creationId xmlns:a16="http://schemas.microsoft.com/office/drawing/2014/main" id="{7AE59458-CED6-478D-A703-33462EB6F27A}"/>
              </a:ext>
            </a:extLst>
          </p:cNvPr>
          <p:cNvSpPr/>
          <p:nvPr/>
        </p:nvSpPr>
        <p:spPr>
          <a:xfrm>
            <a:off x="567914" y="4049444"/>
            <a:ext cx="109027" cy="98253"/>
          </a:xfrm>
          <a:prstGeom prst="ellipse">
            <a:avLst/>
          </a:prstGeom>
          <a:solidFill>
            <a:srgbClr val="E85412"/>
          </a:solidFill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ZoneTexte 22">
            <a:extLst>
              <a:ext uri="{FF2B5EF4-FFF2-40B4-BE49-F238E27FC236}">
                <a16:creationId xmlns:a16="http://schemas.microsoft.com/office/drawing/2014/main" id="{90D3A053-D604-4553-98D6-6A6F6AA59CAF}"/>
              </a:ext>
            </a:extLst>
          </p:cNvPr>
          <p:cNvSpPr txBox="1"/>
          <p:nvPr/>
        </p:nvSpPr>
        <p:spPr>
          <a:xfrm>
            <a:off x="3999084" y="5733788"/>
            <a:ext cx="5473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i="1">
                <a:solidFill>
                  <a:srgbClr val="C00000"/>
                </a:solidFill>
                <a:latin typeface="Calibri Light" panose="020F0302020204030204" pitchFamily="34" charset="0"/>
              </a:rPr>
              <a:t>Diffuse damage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 due to </a:t>
            </a:r>
            <a:r>
              <a:rPr lang="fr-FR" sz="1600" b="0" dirty="0" smtClean="0" i="1">
                <a:solidFill>
                  <a:schemeClr val="tx1"/>
                </a:solidFill>
                <a:latin typeface="Calibri Light" panose="020F0302020204030204" pitchFamily="34" charset="0"/>
              </a:rPr>
              <a:t>the 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initial </a:t>
            </a:r>
            <a:r>
              <a:rPr lang="fr-FR" sz="1600" b="0" dirty="0" err="1" i="1">
                <a:solidFill>
                  <a:schemeClr val="tx1"/>
                </a:solidFill>
                <a:latin typeface="Calibri Light" panose="020F0302020204030204" pitchFamily="34" charset="0"/>
              </a:rPr>
              <a:t>microcrack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b="0" dirty="0" smtClean="0" i="1">
                <a:solidFill>
                  <a:schemeClr val="tx1"/>
                </a:solidFill>
                <a:latin typeface="Calibri Light" panose="020F0302020204030204" pitchFamily="34" charset="0"/>
              </a:rPr>
              <a:t>networks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r-FR" sz="1600" b="0" dirty="0" err="1" smtClean="0" i="1">
                <a:solidFill>
                  <a:srgbClr val="C00000"/>
                </a:solidFill>
                <a:latin typeface="Calibri Light" panose="020F0302020204030204" pitchFamily="34" charset="0"/>
              </a:rPr>
              <a:t>Localised</a:t>
            </a:r>
            <a:r>
              <a:rPr lang="fr-FR" sz="1600" b="0" dirty="0" smtClean="0" i="1">
                <a:solidFill>
                  <a:srgbClr val="C00000"/>
                </a:solidFill>
                <a:latin typeface="Calibri Light" panose="020F0302020204030204" pitchFamily="34" charset="0"/>
              </a:rPr>
              <a:t> damage</a:t>
            </a:r>
            <a:r>
              <a:rPr lang="fr-FR" sz="1600" dirty="0" smtClean="0" i="1">
                <a:latin typeface="Calibri Light" panose="020F0302020204030204" pitchFamily="34" charset="0"/>
              </a:rPr>
              <a:t>,</a:t>
            </a:r>
            <a:r>
              <a:rPr lang="fr-FR" sz="1600" b="0" dirty="0" smtClean="0" i="1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fr-FR" sz="1600" b="0" dirty="0" i="1">
                <a:solidFill>
                  <a:srgbClr val="C00000"/>
                </a:solidFill>
                <a:latin typeface="Calibri Light" panose="020F0302020204030204" pitchFamily="34" charset="0"/>
              </a:rPr>
              <a:t>multiple crack-</a:t>
            </a:r>
            <a:r>
              <a:rPr lang="fr-FR" sz="1600" b="0" dirty="0" err="1" i="1">
                <a:solidFill>
                  <a:srgbClr val="C00000"/>
                </a:solidFill>
                <a:latin typeface="Calibri Light" panose="020F0302020204030204" pitchFamily="34" charset="0"/>
              </a:rPr>
              <a:t>branching</a:t>
            </a:r>
            <a:r>
              <a:rPr lang="fr-FR" sz="1600" b="0" dirty="0" i="1">
                <a:solidFill>
                  <a:schemeClr val="tx1"/>
                </a:solidFill>
                <a:latin typeface="Calibri Light" panose="020F0302020204030204" pitchFamily="34" charset="0"/>
              </a:rPr>
              <a:t> at the crack </a:t>
            </a:r>
            <a:r>
              <a:rPr lang="fr-FR" sz="1600" b="0" dirty="0" smtClean="0" i="1">
                <a:solidFill>
                  <a:schemeClr val="tx1"/>
                </a:solidFill>
                <a:latin typeface="Calibri Light" panose="020F0302020204030204" pitchFamily="34" charset="0"/>
              </a:rPr>
              <a:t>tip</a:t>
            </a:r>
            <a:endParaRPr lang="fr-FR" sz="1600" b="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43" name="Picture 28">
            <a:extLst>
              <a:ext uri="{FF2B5EF4-FFF2-40B4-BE49-F238E27FC236}">
                <a16:creationId xmlns:a16="http://schemas.microsoft.com/office/drawing/2014/main" id="{6AE1B834-26BF-4546-8931-00EE68FC5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21" y="2771050"/>
            <a:ext cx="2916321" cy="1921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3">
            <a:extLst>
              <a:ext uri="{FF2B5EF4-FFF2-40B4-BE49-F238E27FC236}">
                <a16:creationId xmlns:a16="http://schemas.microsoft.com/office/drawing/2014/main" id="{A68931D3-95DA-4917-8AD9-5A4FE813EC70}"/>
              </a:ext>
            </a:extLst>
          </p:cNvPr>
          <p:cNvSpPr/>
          <p:nvPr/>
        </p:nvSpPr>
        <p:spPr>
          <a:xfrm>
            <a:off x="2111130" y="3994551"/>
            <a:ext cx="91190" cy="277037"/>
          </a:xfrm>
          <a:prstGeom prst="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 24"/>
          <p:cNvGrpSpPr/>
          <p:nvPr/>
        </p:nvGrpSpPr>
        <p:grpSpPr>
          <a:xfrm>
            <a:off x="3995594" y="1084307"/>
            <a:ext cx="4960078" cy="4650512"/>
            <a:chOff x="10168108" y="1932539"/>
            <a:chExt cx="4103945" cy="4297187"/>
          </a:xfrm>
        </p:grpSpPr>
        <p:grpSp>
          <p:nvGrpSpPr>
            <p:cNvPr id="26" name="Grupa 740"/>
            <p:cNvGrpSpPr/>
            <p:nvPr/>
          </p:nvGrpSpPr>
          <p:grpSpPr>
            <a:xfrm>
              <a:off x="10168108" y="1932539"/>
              <a:ext cx="4103945" cy="4297187"/>
              <a:chOff x="10569872" y="541560"/>
              <a:chExt cx="5819128" cy="5579332"/>
            </a:xfrm>
          </p:grpSpPr>
          <p:sp>
            <p:nvSpPr>
              <p:cNvPr id="50" name="Prostokąt 151"/>
              <p:cNvSpPr/>
              <p:nvPr/>
            </p:nvSpPr>
            <p:spPr>
              <a:xfrm>
                <a:off x="12103100" y="1117600"/>
                <a:ext cx="1943100" cy="4572001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51" name="Prostokąt zaokrąglony 214"/>
              <p:cNvSpPr/>
              <p:nvPr/>
            </p:nvSpPr>
            <p:spPr>
              <a:xfrm>
                <a:off x="12099133" y="1677193"/>
                <a:ext cx="1954212" cy="3861436"/>
              </a:xfrm>
              <a:prstGeom prst="roundRect">
                <a:avLst>
                  <a:gd name="adj" fmla="val 50000"/>
                </a:avLst>
              </a:prstGeom>
              <a:solidFill>
                <a:srgbClr val="626262"/>
              </a:solidFill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5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19205520">
                <a:off x="13420183" y="2950628"/>
                <a:ext cx="289442" cy="21891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3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2716528">
                <a:off x="12512006" y="1676436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4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514031" y="1506182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5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3436133">
                <a:off x="13412529" y="1960507"/>
                <a:ext cx="238639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6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397625" y="2018632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7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198193" y="1313822"/>
                <a:ext cx="230791" cy="203238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9295773">
                <a:off x="13497896" y="3919290"/>
                <a:ext cx="199713" cy="22074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59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296176" y="3313208"/>
                <a:ext cx="197207" cy="217537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0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840888" y="2713546"/>
                <a:ext cx="215649" cy="16604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1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673850" y="3101308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696796" y="3733173"/>
                <a:ext cx="230791" cy="203238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3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8514060">
                <a:off x="12400882" y="2330487"/>
                <a:ext cx="247902" cy="22083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4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218632" y="2738084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5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20221068">
                <a:off x="12167931" y="3347983"/>
                <a:ext cx="238638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6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270245" y="3702860"/>
                <a:ext cx="269633" cy="284646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7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534302" y="5205510"/>
                <a:ext cx="197207" cy="217537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545614" y="4301048"/>
                <a:ext cx="215649" cy="16604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69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4066028">
                <a:off x="13794092" y="4400463"/>
                <a:ext cx="243947" cy="223284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0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191970" y="3691897"/>
                <a:ext cx="230791" cy="203238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1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7628452">
                <a:off x="13248606" y="2698787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618807" y="2220560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3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4226788">
                <a:off x="13730030" y="3106683"/>
                <a:ext cx="238639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4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905914">
                <a:off x="13061423" y="4902823"/>
                <a:ext cx="269634" cy="2134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5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072539" y="5263072"/>
                <a:ext cx="215649" cy="16604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6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211676">
                <a:off x="12825382" y="4642910"/>
                <a:ext cx="142298" cy="1514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7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381751" y="4545933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9118243">
                <a:off x="12406949" y="5111124"/>
                <a:ext cx="230792" cy="203237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79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737433" y="3851315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0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974283" y="4201760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1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256830" y="4183008"/>
                <a:ext cx="238639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677232" y="4781586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3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20414002">
                <a:off x="12277058" y="4832387"/>
                <a:ext cx="247902" cy="22083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84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609156" y="4287486"/>
                <a:ext cx="212351" cy="180340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cxnSp>
            <p:nvCxnSpPr>
              <p:cNvPr id="85" name="Łącznik prosty 391"/>
              <p:cNvCxnSpPr>
                <a:stCxn id="51" idx="1"/>
                <a:endCxn id="51" idx="3"/>
              </p:cNvCxnSpPr>
              <p:nvPr/>
            </p:nvCxnSpPr>
            <p:spPr>
              <a:xfrm>
                <a:off x="12099133" y="3607912"/>
                <a:ext cx="1954212" cy="0"/>
              </a:xfrm>
              <a:prstGeom prst="line">
                <a:avLst/>
              </a:prstGeom>
              <a:ln/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6" name="Łącznik prosty 393"/>
              <p:cNvCxnSpPr/>
              <p:nvPr/>
            </p:nvCxnSpPr>
            <p:spPr>
              <a:xfrm>
                <a:off x="12942093" y="2731294"/>
                <a:ext cx="130969" cy="87391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Łącznik prosty 395"/>
              <p:cNvCxnSpPr/>
              <p:nvPr/>
            </p:nvCxnSpPr>
            <p:spPr>
              <a:xfrm flipH="1">
                <a:off x="13073064" y="2362201"/>
                <a:ext cx="178592" cy="12144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Łącznik prosty 399"/>
              <p:cNvCxnSpPr/>
              <p:nvPr/>
            </p:nvCxnSpPr>
            <p:spPr>
              <a:xfrm>
                <a:off x="13071476" y="3579020"/>
                <a:ext cx="279400" cy="67310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Łącznik prosty 402"/>
              <p:cNvCxnSpPr/>
              <p:nvPr/>
            </p:nvCxnSpPr>
            <p:spPr>
              <a:xfrm flipH="1">
                <a:off x="12906376" y="4254501"/>
                <a:ext cx="444500" cy="685801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0" name="Łącznik prosty 406"/>
              <p:cNvCxnSpPr/>
              <p:nvPr/>
            </p:nvCxnSpPr>
            <p:spPr>
              <a:xfrm>
                <a:off x="13351668" y="4250532"/>
                <a:ext cx="127000" cy="571500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1" name="Łącznik prosty 414"/>
              <p:cNvCxnSpPr/>
              <p:nvPr/>
            </p:nvCxnSpPr>
            <p:spPr>
              <a:xfrm flipV="1">
                <a:off x="13270706" y="1195388"/>
                <a:ext cx="145258" cy="105013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Łącznik prosty 424"/>
              <p:cNvCxnSpPr/>
              <p:nvPr/>
            </p:nvCxnSpPr>
            <p:spPr>
              <a:xfrm flipH="1" flipV="1">
                <a:off x="12761118" y="1197769"/>
                <a:ext cx="138113" cy="116205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3" name="Łącznik prosty 427"/>
              <p:cNvCxnSpPr/>
              <p:nvPr/>
            </p:nvCxnSpPr>
            <p:spPr>
              <a:xfrm flipH="1">
                <a:off x="12751594" y="2355057"/>
                <a:ext cx="147637" cy="15478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Łącznik prosty 431"/>
              <p:cNvCxnSpPr/>
              <p:nvPr/>
            </p:nvCxnSpPr>
            <p:spPr>
              <a:xfrm>
                <a:off x="12749213" y="2512219"/>
                <a:ext cx="171450" cy="97631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Łącznik prosty 433"/>
              <p:cNvCxnSpPr/>
              <p:nvPr/>
            </p:nvCxnSpPr>
            <p:spPr>
              <a:xfrm>
                <a:off x="12918281" y="2609851"/>
                <a:ext cx="7144" cy="45244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Łącznik prosty 435"/>
              <p:cNvCxnSpPr/>
              <p:nvPr/>
            </p:nvCxnSpPr>
            <p:spPr>
              <a:xfrm>
                <a:off x="13270707" y="2243138"/>
                <a:ext cx="395288" cy="371476"/>
              </a:xfrm>
              <a:prstGeom prst="line">
                <a:avLst/>
              </a:prstGeom>
              <a:ln w="9525"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97" name="Łącznik prosty 441"/>
              <p:cNvCxnSpPr/>
              <p:nvPr/>
            </p:nvCxnSpPr>
            <p:spPr>
              <a:xfrm>
                <a:off x="13254038" y="2366964"/>
                <a:ext cx="407194" cy="24288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Dowolny kształt 492"/>
              <p:cNvSpPr/>
              <p:nvPr/>
            </p:nvSpPr>
            <p:spPr>
              <a:xfrm>
                <a:off x="13570743" y="2616995"/>
                <a:ext cx="88106" cy="204786"/>
              </a:xfrm>
              <a:custGeom>
                <a:avLst/>
                <a:gdLst>
                  <a:gd name="connsiteX0" fmla="*/ 88106 w 88106"/>
                  <a:gd name="connsiteY0" fmla="*/ 0 h 204787"/>
                  <a:gd name="connsiteX1" fmla="*/ 69056 w 88106"/>
                  <a:gd name="connsiteY1" fmla="*/ 2381 h 204787"/>
                  <a:gd name="connsiteX2" fmla="*/ 52387 w 88106"/>
                  <a:gd name="connsiteY2" fmla="*/ 11906 h 204787"/>
                  <a:gd name="connsiteX3" fmla="*/ 50006 w 88106"/>
                  <a:gd name="connsiteY3" fmla="*/ 19050 h 204787"/>
                  <a:gd name="connsiteX4" fmla="*/ 52387 w 88106"/>
                  <a:gd name="connsiteY4" fmla="*/ 54769 h 204787"/>
                  <a:gd name="connsiteX5" fmla="*/ 57150 w 88106"/>
                  <a:gd name="connsiteY5" fmla="*/ 64294 h 204787"/>
                  <a:gd name="connsiteX6" fmla="*/ 71437 w 88106"/>
                  <a:gd name="connsiteY6" fmla="*/ 80962 h 204787"/>
                  <a:gd name="connsiteX7" fmla="*/ 76200 w 88106"/>
                  <a:gd name="connsiteY7" fmla="*/ 88106 h 204787"/>
                  <a:gd name="connsiteX8" fmla="*/ 78581 w 88106"/>
                  <a:gd name="connsiteY8" fmla="*/ 97631 h 204787"/>
                  <a:gd name="connsiteX9" fmla="*/ 83344 w 88106"/>
                  <a:gd name="connsiteY9" fmla="*/ 107156 h 204787"/>
                  <a:gd name="connsiteX10" fmla="*/ 85725 w 88106"/>
                  <a:gd name="connsiteY10" fmla="*/ 119062 h 204787"/>
                  <a:gd name="connsiteX11" fmla="*/ 80962 w 88106"/>
                  <a:gd name="connsiteY11" fmla="*/ 140494 h 204787"/>
                  <a:gd name="connsiteX12" fmla="*/ 71437 w 88106"/>
                  <a:gd name="connsiteY12" fmla="*/ 145256 h 204787"/>
                  <a:gd name="connsiteX13" fmla="*/ 45244 w 88106"/>
                  <a:gd name="connsiteY13" fmla="*/ 152400 h 204787"/>
                  <a:gd name="connsiteX14" fmla="*/ 21431 w 88106"/>
                  <a:gd name="connsiteY14" fmla="*/ 164306 h 204787"/>
                  <a:gd name="connsiteX15" fmla="*/ 9525 w 88106"/>
                  <a:gd name="connsiteY15" fmla="*/ 178594 h 204787"/>
                  <a:gd name="connsiteX16" fmla="*/ 4762 w 88106"/>
                  <a:gd name="connsiteY16" fmla="*/ 200025 h 204787"/>
                  <a:gd name="connsiteX17" fmla="*/ 0 w 88106"/>
                  <a:gd name="connsiteY17" fmla="*/ 204787 h 204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8106" h="204787">
                    <a:moveTo>
                      <a:pt x="88106" y="0"/>
                    </a:moveTo>
                    <a:cubicBezTo>
                      <a:pt x="81756" y="794"/>
                      <a:pt x="75264" y="829"/>
                      <a:pt x="69056" y="2381"/>
                    </a:cubicBezTo>
                    <a:cubicBezTo>
                      <a:pt x="64225" y="3589"/>
                      <a:pt x="56637" y="9073"/>
                      <a:pt x="52387" y="11906"/>
                    </a:cubicBezTo>
                    <a:cubicBezTo>
                      <a:pt x="51593" y="14287"/>
                      <a:pt x="50006" y="16540"/>
                      <a:pt x="50006" y="19050"/>
                    </a:cubicBezTo>
                    <a:cubicBezTo>
                      <a:pt x="50006" y="30983"/>
                      <a:pt x="50526" y="42982"/>
                      <a:pt x="52387" y="54769"/>
                    </a:cubicBezTo>
                    <a:cubicBezTo>
                      <a:pt x="52941" y="58275"/>
                      <a:pt x="55269" y="61284"/>
                      <a:pt x="57150" y="64294"/>
                    </a:cubicBezTo>
                    <a:cubicBezTo>
                      <a:pt x="66069" y="78563"/>
                      <a:pt x="61696" y="69273"/>
                      <a:pt x="71437" y="80962"/>
                    </a:cubicBezTo>
                    <a:cubicBezTo>
                      <a:pt x="73269" y="83161"/>
                      <a:pt x="74612" y="85725"/>
                      <a:pt x="76200" y="88106"/>
                    </a:cubicBezTo>
                    <a:cubicBezTo>
                      <a:pt x="76994" y="91281"/>
                      <a:pt x="77432" y="94567"/>
                      <a:pt x="78581" y="97631"/>
                    </a:cubicBezTo>
                    <a:cubicBezTo>
                      <a:pt x="79827" y="100955"/>
                      <a:pt x="82221" y="103788"/>
                      <a:pt x="83344" y="107156"/>
                    </a:cubicBezTo>
                    <a:cubicBezTo>
                      <a:pt x="84624" y="110996"/>
                      <a:pt x="84931" y="115093"/>
                      <a:pt x="85725" y="119062"/>
                    </a:cubicBezTo>
                    <a:cubicBezTo>
                      <a:pt x="84137" y="126206"/>
                      <a:pt x="84466" y="134069"/>
                      <a:pt x="80962" y="140494"/>
                    </a:cubicBezTo>
                    <a:cubicBezTo>
                      <a:pt x="79262" y="143610"/>
                      <a:pt x="74519" y="143495"/>
                      <a:pt x="71437" y="145256"/>
                    </a:cubicBezTo>
                    <a:cubicBezTo>
                      <a:pt x="56307" y="153902"/>
                      <a:pt x="73088" y="148920"/>
                      <a:pt x="45244" y="152400"/>
                    </a:cubicBezTo>
                    <a:cubicBezTo>
                      <a:pt x="28233" y="163740"/>
                      <a:pt x="36509" y="160537"/>
                      <a:pt x="21431" y="164306"/>
                    </a:cubicBezTo>
                    <a:cubicBezTo>
                      <a:pt x="17724" y="168013"/>
                      <a:pt x="11514" y="173288"/>
                      <a:pt x="9525" y="178594"/>
                    </a:cubicBezTo>
                    <a:cubicBezTo>
                      <a:pt x="8393" y="181612"/>
                      <a:pt x="6597" y="196356"/>
                      <a:pt x="4762" y="200025"/>
                    </a:cubicBezTo>
                    <a:cubicBezTo>
                      <a:pt x="3758" y="202033"/>
                      <a:pt x="1587" y="203200"/>
                      <a:pt x="0" y="204787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99" name="Łącznik prosty 494"/>
              <p:cNvCxnSpPr/>
              <p:nvPr/>
            </p:nvCxnSpPr>
            <p:spPr>
              <a:xfrm flipV="1">
                <a:off x="13663612" y="2426495"/>
                <a:ext cx="169067" cy="1785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0" name="Dowolny kształt 497"/>
              <p:cNvSpPr/>
              <p:nvPr/>
            </p:nvSpPr>
            <p:spPr>
              <a:xfrm>
                <a:off x="13658850" y="2605089"/>
                <a:ext cx="116680" cy="378618"/>
              </a:xfrm>
              <a:custGeom>
                <a:avLst/>
                <a:gdLst>
                  <a:gd name="connsiteX0" fmla="*/ 0 w 116681"/>
                  <a:gd name="connsiteY0" fmla="*/ 0 h 378618"/>
                  <a:gd name="connsiteX1" fmla="*/ 2381 w 116681"/>
                  <a:gd name="connsiteY1" fmla="*/ 14287 h 378618"/>
                  <a:gd name="connsiteX2" fmla="*/ 7144 w 116681"/>
                  <a:gd name="connsiteY2" fmla="*/ 21431 h 378618"/>
                  <a:gd name="connsiteX3" fmla="*/ 9525 w 116681"/>
                  <a:gd name="connsiteY3" fmla="*/ 73818 h 378618"/>
                  <a:gd name="connsiteX4" fmla="*/ 16669 w 116681"/>
                  <a:gd name="connsiteY4" fmla="*/ 76200 h 378618"/>
                  <a:gd name="connsiteX5" fmla="*/ 23813 w 116681"/>
                  <a:gd name="connsiteY5" fmla="*/ 80962 h 378618"/>
                  <a:gd name="connsiteX6" fmla="*/ 40481 w 116681"/>
                  <a:gd name="connsiteY6" fmla="*/ 85725 h 378618"/>
                  <a:gd name="connsiteX7" fmla="*/ 47625 w 116681"/>
                  <a:gd name="connsiteY7" fmla="*/ 88106 h 378618"/>
                  <a:gd name="connsiteX8" fmla="*/ 57150 w 116681"/>
                  <a:gd name="connsiteY8" fmla="*/ 95250 h 378618"/>
                  <a:gd name="connsiteX9" fmla="*/ 66675 w 116681"/>
                  <a:gd name="connsiteY9" fmla="*/ 109537 h 378618"/>
                  <a:gd name="connsiteX10" fmla="*/ 69056 w 116681"/>
                  <a:gd name="connsiteY10" fmla="*/ 116681 h 378618"/>
                  <a:gd name="connsiteX11" fmla="*/ 71438 w 116681"/>
                  <a:gd name="connsiteY11" fmla="*/ 130968 h 378618"/>
                  <a:gd name="connsiteX12" fmla="*/ 73819 w 116681"/>
                  <a:gd name="connsiteY12" fmla="*/ 142875 h 378618"/>
                  <a:gd name="connsiteX13" fmla="*/ 69056 w 116681"/>
                  <a:gd name="connsiteY13" fmla="*/ 154781 h 378618"/>
                  <a:gd name="connsiteX14" fmla="*/ 64294 w 116681"/>
                  <a:gd name="connsiteY14" fmla="*/ 161925 h 378618"/>
                  <a:gd name="connsiteX15" fmla="*/ 59531 w 116681"/>
                  <a:gd name="connsiteY15" fmla="*/ 171450 h 378618"/>
                  <a:gd name="connsiteX16" fmla="*/ 61913 w 116681"/>
                  <a:gd name="connsiteY16" fmla="*/ 200025 h 378618"/>
                  <a:gd name="connsiteX17" fmla="*/ 69056 w 116681"/>
                  <a:gd name="connsiteY17" fmla="*/ 207168 h 378618"/>
                  <a:gd name="connsiteX18" fmla="*/ 90488 w 116681"/>
                  <a:gd name="connsiteY18" fmla="*/ 223837 h 378618"/>
                  <a:gd name="connsiteX19" fmla="*/ 95250 w 116681"/>
                  <a:gd name="connsiteY19" fmla="*/ 233362 h 378618"/>
                  <a:gd name="connsiteX20" fmla="*/ 104775 w 116681"/>
                  <a:gd name="connsiteY20" fmla="*/ 247650 h 378618"/>
                  <a:gd name="connsiteX21" fmla="*/ 107156 w 116681"/>
                  <a:gd name="connsiteY21" fmla="*/ 254793 h 378618"/>
                  <a:gd name="connsiteX22" fmla="*/ 116681 w 116681"/>
                  <a:gd name="connsiteY22" fmla="*/ 269081 h 378618"/>
                  <a:gd name="connsiteX23" fmla="*/ 114300 w 116681"/>
                  <a:gd name="connsiteY23" fmla="*/ 309562 h 378618"/>
                  <a:gd name="connsiteX24" fmla="*/ 111919 w 116681"/>
                  <a:gd name="connsiteY24" fmla="*/ 316706 h 378618"/>
                  <a:gd name="connsiteX25" fmla="*/ 109538 w 116681"/>
                  <a:gd name="connsiteY25" fmla="*/ 328612 h 378618"/>
                  <a:gd name="connsiteX26" fmla="*/ 104775 w 116681"/>
                  <a:gd name="connsiteY26" fmla="*/ 338137 h 378618"/>
                  <a:gd name="connsiteX27" fmla="*/ 102394 w 116681"/>
                  <a:gd name="connsiteY27" fmla="*/ 350043 h 378618"/>
                  <a:gd name="connsiteX28" fmla="*/ 107156 w 116681"/>
                  <a:gd name="connsiteY28" fmla="*/ 373856 h 378618"/>
                  <a:gd name="connsiteX29" fmla="*/ 109538 w 116681"/>
                  <a:gd name="connsiteY29" fmla="*/ 378618 h 3786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16681" h="378618">
                    <a:moveTo>
                      <a:pt x="0" y="0"/>
                    </a:moveTo>
                    <a:cubicBezTo>
                      <a:pt x="794" y="4762"/>
                      <a:pt x="854" y="9707"/>
                      <a:pt x="2381" y="14287"/>
                    </a:cubicBezTo>
                    <a:cubicBezTo>
                      <a:pt x="3286" y="17002"/>
                      <a:pt x="6803" y="18589"/>
                      <a:pt x="7144" y="21431"/>
                    </a:cubicBezTo>
                    <a:cubicBezTo>
                      <a:pt x="9227" y="38787"/>
                      <a:pt x="6530" y="56596"/>
                      <a:pt x="9525" y="73818"/>
                    </a:cubicBezTo>
                    <a:cubicBezTo>
                      <a:pt x="9955" y="76291"/>
                      <a:pt x="14424" y="75077"/>
                      <a:pt x="16669" y="76200"/>
                    </a:cubicBezTo>
                    <a:cubicBezTo>
                      <a:pt x="19229" y="77480"/>
                      <a:pt x="21253" y="79682"/>
                      <a:pt x="23813" y="80962"/>
                    </a:cubicBezTo>
                    <a:cubicBezTo>
                      <a:pt x="27616" y="82864"/>
                      <a:pt x="36925" y="84709"/>
                      <a:pt x="40481" y="85725"/>
                    </a:cubicBezTo>
                    <a:cubicBezTo>
                      <a:pt x="42895" y="86415"/>
                      <a:pt x="45244" y="87312"/>
                      <a:pt x="47625" y="88106"/>
                    </a:cubicBezTo>
                    <a:cubicBezTo>
                      <a:pt x="50800" y="90487"/>
                      <a:pt x="54513" y="92284"/>
                      <a:pt x="57150" y="95250"/>
                    </a:cubicBezTo>
                    <a:cubicBezTo>
                      <a:pt x="60953" y="99528"/>
                      <a:pt x="64865" y="104107"/>
                      <a:pt x="66675" y="109537"/>
                    </a:cubicBezTo>
                    <a:cubicBezTo>
                      <a:pt x="67469" y="111918"/>
                      <a:pt x="68511" y="114231"/>
                      <a:pt x="69056" y="116681"/>
                    </a:cubicBezTo>
                    <a:cubicBezTo>
                      <a:pt x="70103" y="121394"/>
                      <a:pt x="70574" y="126218"/>
                      <a:pt x="71438" y="130968"/>
                    </a:cubicBezTo>
                    <a:cubicBezTo>
                      <a:pt x="72162" y="134950"/>
                      <a:pt x="73025" y="138906"/>
                      <a:pt x="73819" y="142875"/>
                    </a:cubicBezTo>
                    <a:cubicBezTo>
                      <a:pt x="72231" y="146844"/>
                      <a:pt x="70968" y="150958"/>
                      <a:pt x="69056" y="154781"/>
                    </a:cubicBezTo>
                    <a:cubicBezTo>
                      <a:pt x="67776" y="157341"/>
                      <a:pt x="65714" y="159440"/>
                      <a:pt x="64294" y="161925"/>
                    </a:cubicBezTo>
                    <a:cubicBezTo>
                      <a:pt x="62533" y="165007"/>
                      <a:pt x="61119" y="168275"/>
                      <a:pt x="59531" y="171450"/>
                    </a:cubicBezTo>
                    <a:cubicBezTo>
                      <a:pt x="60325" y="180975"/>
                      <a:pt x="59450" y="190790"/>
                      <a:pt x="61913" y="200025"/>
                    </a:cubicBezTo>
                    <a:cubicBezTo>
                      <a:pt x="62781" y="203279"/>
                      <a:pt x="66398" y="205101"/>
                      <a:pt x="69056" y="207168"/>
                    </a:cubicBezTo>
                    <a:cubicBezTo>
                      <a:pt x="94690" y="227105"/>
                      <a:pt x="74270" y="207619"/>
                      <a:pt x="90488" y="223837"/>
                    </a:cubicBezTo>
                    <a:cubicBezTo>
                      <a:pt x="92075" y="227012"/>
                      <a:pt x="93424" y="230318"/>
                      <a:pt x="95250" y="233362"/>
                    </a:cubicBezTo>
                    <a:cubicBezTo>
                      <a:pt x="98195" y="238270"/>
                      <a:pt x="102965" y="242220"/>
                      <a:pt x="104775" y="247650"/>
                    </a:cubicBezTo>
                    <a:cubicBezTo>
                      <a:pt x="105569" y="250031"/>
                      <a:pt x="105937" y="252599"/>
                      <a:pt x="107156" y="254793"/>
                    </a:cubicBezTo>
                    <a:cubicBezTo>
                      <a:pt x="109936" y="259797"/>
                      <a:pt x="116681" y="269081"/>
                      <a:pt x="116681" y="269081"/>
                    </a:cubicBezTo>
                    <a:cubicBezTo>
                      <a:pt x="115887" y="282575"/>
                      <a:pt x="115645" y="296112"/>
                      <a:pt x="114300" y="309562"/>
                    </a:cubicBezTo>
                    <a:cubicBezTo>
                      <a:pt x="114050" y="312060"/>
                      <a:pt x="112528" y="314271"/>
                      <a:pt x="111919" y="316706"/>
                    </a:cubicBezTo>
                    <a:cubicBezTo>
                      <a:pt x="110937" y="320632"/>
                      <a:pt x="110818" y="324772"/>
                      <a:pt x="109538" y="328612"/>
                    </a:cubicBezTo>
                    <a:cubicBezTo>
                      <a:pt x="108415" y="331980"/>
                      <a:pt x="106363" y="334962"/>
                      <a:pt x="104775" y="338137"/>
                    </a:cubicBezTo>
                    <a:cubicBezTo>
                      <a:pt x="103981" y="342106"/>
                      <a:pt x="102394" y="345996"/>
                      <a:pt x="102394" y="350043"/>
                    </a:cubicBezTo>
                    <a:cubicBezTo>
                      <a:pt x="102394" y="357705"/>
                      <a:pt x="104224" y="366527"/>
                      <a:pt x="107156" y="373856"/>
                    </a:cubicBezTo>
                    <a:cubicBezTo>
                      <a:pt x="107815" y="375504"/>
                      <a:pt x="108744" y="377031"/>
                      <a:pt x="109538" y="378618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1" name="Dowolny kształt 498"/>
              <p:cNvSpPr/>
              <p:nvPr/>
            </p:nvSpPr>
            <p:spPr>
              <a:xfrm>
                <a:off x="13663612" y="2605089"/>
                <a:ext cx="202406" cy="64293"/>
              </a:xfrm>
              <a:custGeom>
                <a:avLst/>
                <a:gdLst>
                  <a:gd name="connsiteX0" fmla="*/ 0 w 202406"/>
                  <a:gd name="connsiteY0" fmla="*/ 4762 h 64293"/>
                  <a:gd name="connsiteX1" fmla="*/ 11906 w 202406"/>
                  <a:gd name="connsiteY1" fmla="*/ 7143 h 64293"/>
                  <a:gd name="connsiteX2" fmla="*/ 19050 w 202406"/>
                  <a:gd name="connsiteY2" fmla="*/ 4762 h 64293"/>
                  <a:gd name="connsiteX3" fmla="*/ 30956 w 202406"/>
                  <a:gd name="connsiteY3" fmla="*/ 0 h 64293"/>
                  <a:gd name="connsiteX4" fmla="*/ 45243 w 202406"/>
                  <a:gd name="connsiteY4" fmla="*/ 2381 h 64293"/>
                  <a:gd name="connsiteX5" fmla="*/ 59531 w 202406"/>
                  <a:gd name="connsiteY5" fmla="*/ 11906 h 64293"/>
                  <a:gd name="connsiteX6" fmla="*/ 88106 w 202406"/>
                  <a:gd name="connsiteY6" fmla="*/ 35718 h 64293"/>
                  <a:gd name="connsiteX7" fmla="*/ 100012 w 202406"/>
                  <a:gd name="connsiteY7" fmla="*/ 52387 h 64293"/>
                  <a:gd name="connsiteX8" fmla="*/ 102393 w 202406"/>
                  <a:gd name="connsiteY8" fmla="*/ 59531 h 64293"/>
                  <a:gd name="connsiteX9" fmla="*/ 111918 w 202406"/>
                  <a:gd name="connsiteY9" fmla="*/ 64293 h 64293"/>
                  <a:gd name="connsiteX10" fmla="*/ 142875 w 202406"/>
                  <a:gd name="connsiteY10" fmla="*/ 59531 h 64293"/>
                  <a:gd name="connsiteX11" fmla="*/ 159543 w 202406"/>
                  <a:gd name="connsiteY11" fmla="*/ 42862 h 64293"/>
                  <a:gd name="connsiteX12" fmla="*/ 166687 w 202406"/>
                  <a:gd name="connsiteY12" fmla="*/ 38100 h 64293"/>
                  <a:gd name="connsiteX13" fmla="*/ 176212 w 202406"/>
                  <a:gd name="connsiteY13" fmla="*/ 21431 h 64293"/>
                  <a:gd name="connsiteX14" fmla="*/ 180975 w 202406"/>
                  <a:gd name="connsiteY14" fmla="*/ 14287 h 64293"/>
                  <a:gd name="connsiteX15" fmla="*/ 188118 w 202406"/>
                  <a:gd name="connsiteY15" fmla="*/ 11906 h 64293"/>
                  <a:gd name="connsiteX16" fmla="*/ 202406 w 202406"/>
                  <a:gd name="connsiteY16" fmla="*/ 14287 h 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02406" h="64293">
                    <a:moveTo>
                      <a:pt x="0" y="4762"/>
                    </a:moveTo>
                    <a:cubicBezTo>
                      <a:pt x="3969" y="5556"/>
                      <a:pt x="7859" y="7143"/>
                      <a:pt x="11906" y="7143"/>
                    </a:cubicBezTo>
                    <a:cubicBezTo>
                      <a:pt x="14416" y="7143"/>
                      <a:pt x="16700" y="5643"/>
                      <a:pt x="19050" y="4762"/>
                    </a:cubicBezTo>
                    <a:cubicBezTo>
                      <a:pt x="23052" y="3261"/>
                      <a:pt x="26987" y="1587"/>
                      <a:pt x="30956" y="0"/>
                    </a:cubicBezTo>
                    <a:cubicBezTo>
                      <a:pt x="35718" y="794"/>
                      <a:pt x="40786" y="524"/>
                      <a:pt x="45243" y="2381"/>
                    </a:cubicBezTo>
                    <a:cubicBezTo>
                      <a:pt x="50527" y="4582"/>
                      <a:pt x="54623" y="8961"/>
                      <a:pt x="59531" y="11906"/>
                    </a:cubicBezTo>
                    <a:cubicBezTo>
                      <a:pt x="72835" y="19889"/>
                      <a:pt x="77230" y="21217"/>
                      <a:pt x="88106" y="35718"/>
                    </a:cubicBezTo>
                    <a:cubicBezTo>
                      <a:pt x="89727" y="37880"/>
                      <a:pt x="98269" y="48901"/>
                      <a:pt x="100012" y="52387"/>
                    </a:cubicBezTo>
                    <a:cubicBezTo>
                      <a:pt x="101134" y="54632"/>
                      <a:pt x="100618" y="57756"/>
                      <a:pt x="102393" y="59531"/>
                    </a:cubicBezTo>
                    <a:cubicBezTo>
                      <a:pt x="104903" y="62041"/>
                      <a:pt x="108743" y="62706"/>
                      <a:pt x="111918" y="64293"/>
                    </a:cubicBezTo>
                    <a:cubicBezTo>
                      <a:pt x="122237" y="62706"/>
                      <a:pt x="132859" y="62477"/>
                      <a:pt x="142875" y="59531"/>
                    </a:cubicBezTo>
                    <a:cubicBezTo>
                      <a:pt x="151872" y="56885"/>
                      <a:pt x="153722" y="48683"/>
                      <a:pt x="159543" y="42862"/>
                    </a:cubicBezTo>
                    <a:cubicBezTo>
                      <a:pt x="161567" y="40838"/>
                      <a:pt x="164306" y="39687"/>
                      <a:pt x="166687" y="38100"/>
                    </a:cubicBezTo>
                    <a:cubicBezTo>
                      <a:pt x="178292" y="20694"/>
                      <a:pt x="164127" y="42580"/>
                      <a:pt x="176212" y="21431"/>
                    </a:cubicBezTo>
                    <a:cubicBezTo>
                      <a:pt x="177632" y="18946"/>
                      <a:pt x="178740" y="16075"/>
                      <a:pt x="180975" y="14287"/>
                    </a:cubicBezTo>
                    <a:cubicBezTo>
                      <a:pt x="182935" y="12719"/>
                      <a:pt x="185737" y="12700"/>
                      <a:pt x="188118" y="11906"/>
                    </a:cubicBezTo>
                    <a:cubicBezTo>
                      <a:pt x="200803" y="14443"/>
                      <a:pt x="195977" y="14287"/>
                      <a:pt x="202406" y="14287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2" name="Dowolny kształt 499"/>
              <p:cNvSpPr/>
              <p:nvPr/>
            </p:nvSpPr>
            <p:spPr>
              <a:xfrm>
                <a:off x="13665995" y="2429287"/>
                <a:ext cx="161925" cy="178182"/>
              </a:xfrm>
              <a:custGeom>
                <a:avLst/>
                <a:gdLst>
                  <a:gd name="connsiteX0" fmla="*/ 0 w 161925"/>
                  <a:gd name="connsiteY0" fmla="*/ 178182 h 178182"/>
                  <a:gd name="connsiteX1" fmla="*/ 11906 w 161925"/>
                  <a:gd name="connsiteY1" fmla="*/ 144844 h 178182"/>
                  <a:gd name="connsiteX2" fmla="*/ 19050 w 161925"/>
                  <a:gd name="connsiteY2" fmla="*/ 125794 h 178182"/>
                  <a:gd name="connsiteX3" fmla="*/ 30956 w 161925"/>
                  <a:gd name="connsiteY3" fmla="*/ 106744 h 178182"/>
                  <a:gd name="connsiteX4" fmla="*/ 42862 w 161925"/>
                  <a:gd name="connsiteY4" fmla="*/ 99601 h 178182"/>
                  <a:gd name="connsiteX5" fmla="*/ 52387 w 161925"/>
                  <a:gd name="connsiteY5" fmla="*/ 94838 h 178182"/>
                  <a:gd name="connsiteX6" fmla="*/ 59531 w 161925"/>
                  <a:gd name="connsiteY6" fmla="*/ 90076 h 178182"/>
                  <a:gd name="connsiteX7" fmla="*/ 71437 w 161925"/>
                  <a:gd name="connsiteY7" fmla="*/ 87694 h 178182"/>
                  <a:gd name="connsiteX8" fmla="*/ 104775 w 161925"/>
                  <a:gd name="connsiteY8" fmla="*/ 90076 h 178182"/>
                  <a:gd name="connsiteX9" fmla="*/ 111919 w 161925"/>
                  <a:gd name="connsiteY9" fmla="*/ 92457 h 178182"/>
                  <a:gd name="connsiteX10" fmla="*/ 123825 w 161925"/>
                  <a:gd name="connsiteY10" fmla="*/ 90076 h 178182"/>
                  <a:gd name="connsiteX11" fmla="*/ 135731 w 161925"/>
                  <a:gd name="connsiteY11" fmla="*/ 75788 h 178182"/>
                  <a:gd name="connsiteX12" fmla="*/ 138112 w 161925"/>
                  <a:gd name="connsiteY12" fmla="*/ 63882 h 178182"/>
                  <a:gd name="connsiteX13" fmla="*/ 140494 w 161925"/>
                  <a:gd name="connsiteY13" fmla="*/ 56738 h 178182"/>
                  <a:gd name="connsiteX14" fmla="*/ 140494 w 161925"/>
                  <a:gd name="connsiteY14" fmla="*/ 18638 h 178182"/>
                  <a:gd name="connsiteX15" fmla="*/ 145256 w 161925"/>
                  <a:gd name="connsiteY15" fmla="*/ 11494 h 178182"/>
                  <a:gd name="connsiteX16" fmla="*/ 150019 w 161925"/>
                  <a:gd name="connsiteY16" fmla="*/ 1969 h 178182"/>
                  <a:gd name="connsiteX17" fmla="*/ 161925 w 161925"/>
                  <a:gd name="connsiteY17" fmla="*/ 1969 h 1781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1925" h="178182">
                    <a:moveTo>
                      <a:pt x="0" y="178182"/>
                    </a:moveTo>
                    <a:cubicBezTo>
                      <a:pt x="3969" y="167069"/>
                      <a:pt x="7763" y="155893"/>
                      <a:pt x="11906" y="144844"/>
                    </a:cubicBezTo>
                    <a:cubicBezTo>
                      <a:pt x="14287" y="138494"/>
                      <a:pt x="16017" y="131860"/>
                      <a:pt x="19050" y="125794"/>
                    </a:cubicBezTo>
                    <a:cubicBezTo>
                      <a:pt x="22399" y="119096"/>
                      <a:pt x="24535" y="110596"/>
                      <a:pt x="30956" y="106744"/>
                    </a:cubicBezTo>
                    <a:cubicBezTo>
                      <a:pt x="34925" y="104363"/>
                      <a:pt x="38816" y="101849"/>
                      <a:pt x="42862" y="99601"/>
                    </a:cubicBezTo>
                    <a:cubicBezTo>
                      <a:pt x="45965" y="97877"/>
                      <a:pt x="49305" y="96599"/>
                      <a:pt x="52387" y="94838"/>
                    </a:cubicBezTo>
                    <a:cubicBezTo>
                      <a:pt x="54872" y="93418"/>
                      <a:pt x="56851" y="91081"/>
                      <a:pt x="59531" y="90076"/>
                    </a:cubicBezTo>
                    <a:cubicBezTo>
                      <a:pt x="63321" y="88655"/>
                      <a:pt x="67468" y="88488"/>
                      <a:pt x="71437" y="87694"/>
                    </a:cubicBezTo>
                    <a:cubicBezTo>
                      <a:pt x="82550" y="88488"/>
                      <a:pt x="93710" y="88774"/>
                      <a:pt x="104775" y="90076"/>
                    </a:cubicBezTo>
                    <a:cubicBezTo>
                      <a:pt x="107268" y="90369"/>
                      <a:pt x="109409" y="92457"/>
                      <a:pt x="111919" y="92457"/>
                    </a:cubicBezTo>
                    <a:cubicBezTo>
                      <a:pt x="115966" y="92457"/>
                      <a:pt x="119856" y="90870"/>
                      <a:pt x="123825" y="90076"/>
                    </a:cubicBezTo>
                    <a:cubicBezTo>
                      <a:pt x="131888" y="65883"/>
                      <a:pt x="117198" y="105442"/>
                      <a:pt x="135731" y="75788"/>
                    </a:cubicBezTo>
                    <a:cubicBezTo>
                      <a:pt x="137876" y="72356"/>
                      <a:pt x="137130" y="67808"/>
                      <a:pt x="138112" y="63882"/>
                    </a:cubicBezTo>
                    <a:cubicBezTo>
                      <a:pt x="138721" y="61447"/>
                      <a:pt x="139700" y="59119"/>
                      <a:pt x="140494" y="56738"/>
                    </a:cubicBezTo>
                    <a:cubicBezTo>
                      <a:pt x="138497" y="40769"/>
                      <a:pt x="136139" y="34607"/>
                      <a:pt x="140494" y="18638"/>
                    </a:cubicBezTo>
                    <a:cubicBezTo>
                      <a:pt x="141247" y="15877"/>
                      <a:pt x="143836" y="13979"/>
                      <a:pt x="145256" y="11494"/>
                    </a:cubicBezTo>
                    <a:cubicBezTo>
                      <a:pt x="147017" y="8412"/>
                      <a:pt x="146937" y="3730"/>
                      <a:pt x="150019" y="1969"/>
                    </a:cubicBezTo>
                    <a:cubicBezTo>
                      <a:pt x="153465" y="0"/>
                      <a:pt x="157956" y="1969"/>
                      <a:pt x="161925" y="1969"/>
                    </a:cubicBezTo>
                  </a:path>
                </a:pathLst>
              </a:cu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3" name="Dowolny kształt 501"/>
              <p:cNvSpPr/>
              <p:nvPr/>
            </p:nvSpPr>
            <p:spPr>
              <a:xfrm>
                <a:off x="13661232" y="2486026"/>
                <a:ext cx="190500" cy="123825"/>
              </a:xfrm>
              <a:custGeom>
                <a:avLst/>
                <a:gdLst>
                  <a:gd name="connsiteX0" fmla="*/ 0 w 190500"/>
                  <a:gd name="connsiteY0" fmla="*/ 123825 h 123825"/>
                  <a:gd name="connsiteX1" fmla="*/ 7144 w 190500"/>
                  <a:gd name="connsiteY1" fmla="*/ 119063 h 123825"/>
                  <a:gd name="connsiteX2" fmla="*/ 14288 w 190500"/>
                  <a:gd name="connsiteY2" fmla="*/ 116681 h 123825"/>
                  <a:gd name="connsiteX3" fmla="*/ 21432 w 190500"/>
                  <a:gd name="connsiteY3" fmla="*/ 109538 h 123825"/>
                  <a:gd name="connsiteX4" fmla="*/ 35719 w 190500"/>
                  <a:gd name="connsiteY4" fmla="*/ 100013 h 123825"/>
                  <a:gd name="connsiteX5" fmla="*/ 50007 w 190500"/>
                  <a:gd name="connsiteY5" fmla="*/ 90488 h 123825"/>
                  <a:gd name="connsiteX6" fmla="*/ 59532 w 190500"/>
                  <a:gd name="connsiteY6" fmla="*/ 85725 h 123825"/>
                  <a:gd name="connsiteX7" fmla="*/ 73819 w 190500"/>
                  <a:gd name="connsiteY7" fmla="*/ 76200 h 123825"/>
                  <a:gd name="connsiteX8" fmla="*/ 80963 w 190500"/>
                  <a:gd name="connsiteY8" fmla="*/ 71438 h 123825"/>
                  <a:gd name="connsiteX9" fmla="*/ 97632 w 190500"/>
                  <a:gd name="connsiteY9" fmla="*/ 69056 h 123825"/>
                  <a:gd name="connsiteX10" fmla="*/ 119063 w 190500"/>
                  <a:gd name="connsiteY10" fmla="*/ 71438 h 123825"/>
                  <a:gd name="connsiteX11" fmla="*/ 128588 w 190500"/>
                  <a:gd name="connsiteY11" fmla="*/ 73819 h 123825"/>
                  <a:gd name="connsiteX12" fmla="*/ 145257 w 190500"/>
                  <a:gd name="connsiteY12" fmla="*/ 69056 h 123825"/>
                  <a:gd name="connsiteX13" fmla="*/ 154782 w 190500"/>
                  <a:gd name="connsiteY13" fmla="*/ 57150 h 123825"/>
                  <a:gd name="connsiteX14" fmla="*/ 157163 w 190500"/>
                  <a:gd name="connsiteY14" fmla="*/ 47625 h 123825"/>
                  <a:gd name="connsiteX15" fmla="*/ 159544 w 190500"/>
                  <a:gd name="connsiteY15" fmla="*/ 40481 h 123825"/>
                  <a:gd name="connsiteX16" fmla="*/ 166688 w 190500"/>
                  <a:gd name="connsiteY16" fmla="*/ 21431 h 123825"/>
                  <a:gd name="connsiteX17" fmla="*/ 173832 w 190500"/>
                  <a:gd name="connsiteY17" fmla="*/ 16669 h 123825"/>
                  <a:gd name="connsiteX18" fmla="*/ 178594 w 190500"/>
                  <a:gd name="connsiteY18" fmla="*/ 9525 h 123825"/>
                  <a:gd name="connsiteX19" fmla="*/ 185738 w 190500"/>
                  <a:gd name="connsiteY19" fmla="*/ 7144 h 123825"/>
                  <a:gd name="connsiteX20" fmla="*/ 190500 w 190500"/>
                  <a:gd name="connsiteY20" fmla="*/ 0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500" h="123825">
                    <a:moveTo>
                      <a:pt x="0" y="123825"/>
                    </a:moveTo>
                    <a:cubicBezTo>
                      <a:pt x="2381" y="122238"/>
                      <a:pt x="4584" y="120343"/>
                      <a:pt x="7144" y="119063"/>
                    </a:cubicBezTo>
                    <a:cubicBezTo>
                      <a:pt x="9389" y="117940"/>
                      <a:pt x="12199" y="118073"/>
                      <a:pt x="14288" y="116681"/>
                    </a:cubicBezTo>
                    <a:cubicBezTo>
                      <a:pt x="17090" y="114813"/>
                      <a:pt x="18774" y="111605"/>
                      <a:pt x="21432" y="109538"/>
                    </a:cubicBezTo>
                    <a:cubicBezTo>
                      <a:pt x="25950" y="106024"/>
                      <a:pt x="30957" y="103188"/>
                      <a:pt x="35719" y="100013"/>
                    </a:cubicBezTo>
                    <a:cubicBezTo>
                      <a:pt x="35726" y="100008"/>
                      <a:pt x="49999" y="90492"/>
                      <a:pt x="50007" y="90488"/>
                    </a:cubicBezTo>
                    <a:lnTo>
                      <a:pt x="59532" y="85725"/>
                    </a:lnTo>
                    <a:cubicBezTo>
                      <a:pt x="73071" y="72185"/>
                      <a:pt x="60036" y="83091"/>
                      <a:pt x="73819" y="76200"/>
                    </a:cubicBezTo>
                    <a:cubicBezTo>
                      <a:pt x="76379" y="74920"/>
                      <a:pt x="78222" y="72260"/>
                      <a:pt x="80963" y="71438"/>
                    </a:cubicBezTo>
                    <a:cubicBezTo>
                      <a:pt x="86339" y="69825"/>
                      <a:pt x="92076" y="69850"/>
                      <a:pt x="97632" y="69056"/>
                    </a:cubicBezTo>
                    <a:cubicBezTo>
                      <a:pt x="104776" y="69850"/>
                      <a:pt x="111959" y="70345"/>
                      <a:pt x="119063" y="71438"/>
                    </a:cubicBezTo>
                    <a:cubicBezTo>
                      <a:pt x="122298" y="71936"/>
                      <a:pt x="125329" y="74115"/>
                      <a:pt x="128588" y="73819"/>
                    </a:cubicBezTo>
                    <a:cubicBezTo>
                      <a:pt x="134343" y="73296"/>
                      <a:pt x="139701" y="70644"/>
                      <a:pt x="145257" y="69056"/>
                    </a:cubicBezTo>
                    <a:cubicBezTo>
                      <a:pt x="148432" y="65087"/>
                      <a:pt x="152314" y="61593"/>
                      <a:pt x="154782" y="57150"/>
                    </a:cubicBezTo>
                    <a:cubicBezTo>
                      <a:pt x="156371" y="54289"/>
                      <a:pt x="156264" y="50772"/>
                      <a:pt x="157163" y="47625"/>
                    </a:cubicBezTo>
                    <a:cubicBezTo>
                      <a:pt x="157853" y="45211"/>
                      <a:pt x="158854" y="42895"/>
                      <a:pt x="159544" y="40481"/>
                    </a:cubicBezTo>
                    <a:cubicBezTo>
                      <a:pt x="161494" y="33654"/>
                      <a:pt x="161862" y="27222"/>
                      <a:pt x="166688" y="21431"/>
                    </a:cubicBezTo>
                    <a:cubicBezTo>
                      <a:pt x="168520" y="19233"/>
                      <a:pt x="171451" y="18256"/>
                      <a:pt x="173832" y="16669"/>
                    </a:cubicBezTo>
                    <a:cubicBezTo>
                      <a:pt x="175419" y="14288"/>
                      <a:pt x="176359" y="11313"/>
                      <a:pt x="178594" y="9525"/>
                    </a:cubicBezTo>
                    <a:cubicBezTo>
                      <a:pt x="180554" y="7957"/>
                      <a:pt x="183778" y="8712"/>
                      <a:pt x="185738" y="7144"/>
                    </a:cubicBezTo>
                    <a:cubicBezTo>
                      <a:pt x="187973" y="5356"/>
                      <a:pt x="190500" y="0"/>
                      <a:pt x="190500" y="0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104" name="Łącznik prosty 503"/>
              <p:cNvCxnSpPr/>
              <p:nvPr/>
            </p:nvCxnSpPr>
            <p:spPr>
              <a:xfrm flipH="1">
                <a:off x="12430125" y="2652714"/>
                <a:ext cx="495300" cy="452437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Łącznik prosty 505"/>
              <p:cNvCxnSpPr/>
              <p:nvPr/>
            </p:nvCxnSpPr>
            <p:spPr>
              <a:xfrm flipH="1">
                <a:off x="12427745" y="2731294"/>
                <a:ext cx="516732" cy="373856"/>
              </a:xfrm>
              <a:prstGeom prst="line">
                <a:avLst/>
              </a:prstGeom>
              <a:ln w="31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6" name="Dowolny kształt 510"/>
              <p:cNvSpPr/>
              <p:nvPr/>
            </p:nvSpPr>
            <p:spPr>
              <a:xfrm>
                <a:off x="12415838" y="3102770"/>
                <a:ext cx="19664" cy="230981"/>
              </a:xfrm>
              <a:custGeom>
                <a:avLst/>
                <a:gdLst>
                  <a:gd name="connsiteX0" fmla="*/ 19050 w 19664"/>
                  <a:gd name="connsiteY0" fmla="*/ 0 h 230981"/>
                  <a:gd name="connsiteX1" fmla="*/ 7143 w 19664"/>
                  <a:gd name="connsiteY1" fmla="*/ 4762 h 230981"/>
                  <a:gd name="connsiteX2" fmla="*/ 2381 w 19664"/>
                  <a:gd name="connsiteY2" fmla="*/ 19050 h 230981"/>
                  <a:gd name="connsiteX3" fmla="*/ 4762 w 19664"/>
                  <a:gd name="connsiteY3" fmla="*/ 64294 h 230981"/>
                  <a:gd name="connsiteX4" fmla="*/ 7143 w 19664"/>
                  <a:gd name="connsiteY4" fmla="*/ 71437 h 230981"/>
                  <a:gd name="connsiteX5" fmla="*/ 16668 w 19664"/>
                  <a:gd name="connsiteY5" fmla="*/ 88106 h 230981"/>
                  <a:gd name="connsiteX6" fmla="*/ 19050 w 19664"/>
                  <a:gd name="connsiteY6" fmla="*/ 95250 h 230981"/>
                  <a:gd name="connsiteX7" fmla="*/ 16668 w 19664"/>
                  <a:gd name="connsiteY7" fmla="*/ 128587 h 230981"/>
                  <a:gd name="connsiteX8" fmla="*/ 9525 w 19664"/>
                  <a:gd name="connsiteY8" fmla="*/ 133350 h 230981"/>
                  <a:gd name="connsiteX9" fmla="*/ 4762 w 19664"/>
                  <a:gd name="connsiteY9" fmla="*/ 147637 h 230981"/>
                  <a:gd name="connsiteX10" fmla="*/ 0 w 19664"/>
                  <a:gd name="connsiteY10" fmla="*/ 164306 h 230981"/>
                  <a:gd name="connsiteX11" fmla="*/ 2381 w 19664"/>
                  <a:gd name="connsiteY11" fmla="*/ 204787 h 230981"/>
                  <a:gd name="connsiteX12" fmla="*/ 14287 w 19664"/>
                  <a:gd name="connsiteY12" fmla="*/ 226219 h 230981"/>
                  <a:gd name="connsiteX13" fmla="*/ 16668 w 19664"/>
                  <a:gd name="connsiteY13" fmla="*/ 230981 h 230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664" h="230981">
                    <a:moveTo>
                      <a:pt x="19050" y="0"/>
                    </a:moveTo>
                    <a:cubicBezTo>
                      <a:pt x="15081" y="1587"/>
                      <a:pt x="9958" y="1545"/>
                      <a:pt x="7143" y="4762"/>
                    </a:cubicBezTo>
                    <a:cubicBezTo>
                      <a:pt x="3837" y="8540"/>
                      <a:pt x="2381" y="19050"/>
                      <a:pt x="2381" y="19050"/>
                    </a:cubicBezTo>
                    <a:cubicBezTo>
                      <a:pt x="3175" y="34131"/>
                      <a:pt x="3395" y="49254"/>
                      <a:pt x="4762" y="64294"/>
                    </a:cubicBezTo>
                    <a:cubicBezTo>
                      <a:pt x="4989" y="66793"/>
                      <a:pt x="6154" y="69130"/>
                      <a:pt x="7143" y="71437"/>
                    </a:cubicBezTo>
                    <a:cubicBezTo>
                      <a:pt x="19664" y="100651"/>
                      <a:pt x="4714" y="64199"/>
                      <a:pt x="16668" y="88106"/>
                    </a:cubicBezTo>
                    <a:cubicBezTo>
                      <a:pt x="17791" y="90351"/>
                      <a:pt x="18256" y="92869"/>
                      <a:pt x="19050" y="95250"/>
                    </a:cubicBezTo>
                    <a:cubicBezTo>
                      <a:pt x="18256" y="106362"/>
                      <a:pt x="19370" y="117779"/>
                      <a:pt x="16668" y="128587"/>
                    </a:cubicBezTo>
                    <a:cubicBezTo>
                      <a:pt x="15974" y="131363"/>
                      <a:pt x="11042" y="130923"/>
                      <a:pt x="9525" y="133350"/>
                    </a:cubicBezTo>
                    <a:cubicBezTo>
                      <a:pt x="6864" y="137607"/>
                      <a:pt x="6350" y="142875"/>
                      <a:pt x="4762" y="147637"/>
                    </a:cubicBezTo>
                    <a:cubicBezTo>
                      <a:pt x="1348" y="157878"/>
                      <a:pt x="2987" y="152356"/>
                      <a:pt x="0" y="164306"/>
                    </a:cubicBezTo>
                    <a:cubicBezTo>
                      <a:pt x="794" y="177800"/>
                      <a:pt x="1036" y="191337"/>
                      <a:pt x="2381" y="204787"/>
                    </a:cubicBezTo>
                    <a:cubicBezTo>
                      <a:pt x="3137" y="212343"/>
                      <a:pt x="11203" y="221285"/>
                      <a:pt x="14287" y="226219"/>
                    </a:cubicBezTo>
                    <a:cubicBezTo>
                      <a:pt x="15228" y="227724"/>
                      <a:pt x="15874" y="229394"/>
                      <a:pt x="16668" y="230981"/>
                    </a:cubicBezTo>
                  </a:path>
                </a:pathLst>
              </a:cu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7" name="Dowolny kształt 511"/>
              <p:cNvSpPr/>
              <p:nvPr/>
            </p:nvSpPr>
            <p:spPr>
              <a:xfrm>
                <a:off x="12434888" y="3107532"/>
                <a:ext cx="159543" cy="176213"/>
              </a:xfrm>
              <a:custGeom>
                <a:avLst/>
                <a:gdLst>
                  <a:gd name="connsiteX0" fmla="*/ 0 w 159543"/>
                  <a:gd name="connsiteY0" fmla="*/ 0 h 176213"/>
                  <a:gd name="connsiteX1" fmla="*/ 52387 w 159543"/>
                  <a:gd name="connsiteY1" fmla="*/ 40482 h 176213"/>
                  <a:gd name="connsiteX2" fmla="*/ 54768 w 159543"/>
                  <a:gd name="connsiteY2" fmla="*/ 52388 h 176213"/>
                  <a:gd name="connsiteX3" fmla="*/ 57150 w 159543"/>
                  <a:gd name="connsiteY3" fmla="*/ 59532 h 176213"/>
                  <a:gd name="connsiteX4" fmla="*/ 61912 w 159543"/>
                  <a:gd name="connsiteY4" fmla="*/ 88107 h 176213"/>
                  <a:gd name="connsiteX5" fmla="*/ 64293 w 159543"/>
                  <a:gd name="connsiteY5" fmla="*/ 95250 h 176213"/>
                  <a:gd name="connsiteX6" fmla="*/ 71437 w 159543"/>
                  <a:gd name="connsiteY6" fmla="*/ 97632 h 176213"/>
                  <a:gd name="connsiteX7" fmla="*/ 90487 w 159543"/>
                  <a:gd name="connsiteY7" fmla="*/ 100013 h 176213"/>
                  <a:gd name="connsiteX8" fmla="*/ 114300 w 159543"/>
                  <a:gd name="connsiteY8" fmla="*/ 107157 h 176213"/>
                  <a:gd name="connsiteX9" fmla="*/ 135731 w 159543"/>
                  <a:gd name="connsiteY9" fmla="*/ 114300 h 176213"/>
                  <a:gd name="connsiteX10" fmla="*/ 145256 w 159543"/>
                  <a:gd name="connsiteY10" fmla="*/ 116682 h 176213"/>
                  <a:gd name="connsiteX11" fmla="*/ 150018 w 159543"/>
                  <a:gd name="connsiteY11" fmla="*/ 123825 h 176213"/>
                  <a:gd name="connsiteX12" fmla="*/ 152400 w 159543"/>
                  <a:gd name="connsiteY12" fmla="*/ 130969 h 176213"/>
                  <a:gd name="connsiteX13" fmla="*/ 157162 w 159543"/>
                  <a:gd name="connsiteY13" fmla="*/ 159544 h 176213"/>
                  <a:gd name="connsiteX14" fmla="*/ 159543 w 159543"/>
                  <a:gd name="connsiteY14" fmla="*/ 166688 h 176213"/>
                  <a:gd name="connsiteX15" fmla="*/ 157162 w 159543"/>
                  <a:gd name="connsiteY15" fmla="*/ 176213 h 1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59543" h="176213">
                    <a:moveTo>
                      <a:pt x="0" y="0"/>
                    </a:moveTo>
                    <a:cubicBezTo>
                      <a:pt x="46502" y="33586"/>
                      <a:pt x="30400" y="18495"/>
                      <a:pt x="52387" y="40482"/>
                    </a:cubicBezTo>
                    <a:cubicBezTo>
                      <a:pt x="53181" y="44451"/>
                      <a:pt x="53786" y="48462"/>
                      <a:pt x="54768" y="52388"/>
                    </a:cubicBezTo>
                    <a:cubicBezTo>
                      <a:pt x="55377" y="54823"/>
                      <a:pt x="56658" y="57071"/>
                      <a:pt x="57150" y="59532"/>
                    </a:cubicBezTo>
                    <a:cubicBezTo>
                      <a:pt x="59044" y="69001"/>
                      <a:pt x="60018" y="78638"/>
                      <a:pt x="61912" y="88107"/>
                    </a:cubicBezTo>
                    <a:cubicBezTo>
                      <a:pt x="62404" y="90568"/>
                      <a:pt x="62518" y="93475"/>
                      <a:pt x="64293" y="95250"/>
                    </a:cubicBezTo>
                    <a:cubicBezTo>
                      <a:pt x="66068" y="97025"/>
                      <a:pt x="68967" y="97183"/>
                      <a:pt x="71437" y="97632"/>
                    </a:cubicBezTo>
                    <a:cubicBezTo>
                      <a:pt x="77733" y="98777"/>
                      <a:pt x="84137" y="99219"/>
                      <a:pt x="90487" y="100013"/>
                    </a:cubicBezTo>
                    <a:cubicBezTo>
                      <a:pt x="104858" y="109592"/>
                      <a:pt x="89784" y="101028"/>
                      <a:pt x="114300" y="107157"/>
                    </a:cubicBezTo>
                    <a:cubicBezTo>
                      <a:pt x="121605" y="108983"/>
                      <a:pt x="128426" y="112473"/>
                      <a:pt x="135731" y="114300"/>
                    </a:cubicBezTo>
                    <a:lnTo>
                      <a:pt x="145256" y="116682"/>
                    </a:lnTo>
                    <a:cubicBezTo>
                      <a:pt x="146843" y="119063"/>
                      <a:pt x="148738" y="121266"/>
                      <a:pt x="150018" y="123825"/>
                    </a:cubicBezTo>
                    <a:cubicBezTo>
                      <a:pt x="151141" y="126070"/>
                      <a:pt x="151791" y="128534"/>
                      <a:pt x="152400" y="130969"/>
                    </a:cubicBezTo>
                    <a:cubicBezTo>
                      <a:pt x="156656" y="147991"/>
                      <a:pt x="153135" y="139407"/>
                      <a:pt x="157162" y="159544"/>
                    </a:cubicBezTo>
                    <a:cubicBezTo>
                      <a:pt x="157654" y="162005"/>
                      <a:pt x="158749" y="164307"/>
                      <a:pt x="159543" y="166688"/>
                    </a:cubicBezTo>
                    <a:lnTo>
                      <a:pt x="157162" y="176213"/>
                    </a:lnTo>
                  </a:path>
                </a:pathLst>
              </a:custGeom>
              <a:ln w="63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8" name="Dowolny kształt 512"/>
              <p:cNvSpPr/>
              <p:nvPr/>
            </p:nvSpPr>
            <p:spPr>
              <a:xfrm>
                <a:off x="12322969" y="3095626"/>
                <a:ext cx="109903" cy="121444"/>
              </a:xfrm>
              <a:custGeom>
                <a:avLst/>
                <a:gdLst>
                  <a:gd name="connsiteX0" fmla="*/ 219075 w 224203"/>
                  <a:gd name="connsiteY0" fmla="*/ 30957 h 216694"/>
                  <a:gd name="connsiteX1" fmla="*/ 219075 w 224203"/>
                  <a:gd name="connsiteY1" fmla="*/ 16669 h 216694"/>
                  <a:gd name="connsiteX2" fmla="*/ 204787 w 224203"/>
                  <a:gd name="connsiteY2" fmla="*/ 11907 h 216694"/>
                  <a:gd name="connsiteX3" fmla="*/ 190500 w 224203"/>
                  <a:gd name="connsiteY3" fmla="*/ 4763 h 216694"/>
                  <a:gd name="connsiteX4" fmla="*/ 173831 w 224203"/>
                  <a:gd name="connsiteY4" fmla="*/ 0 h 216694"/>
                  <a:gd name="connsiteX5" fmla="*/ 154781 w 224203"/>
                  <a:gd name="connsiteY5" fmla="*/ 2382 h 216694"/>
                  <a:gd name="connsiteX6" fmla="*/ 147637 w 224203"/>
                  <a:gd name="connsiteY6" fmla="*/ 9525 h 216694"/>
                  <a:gd name="connsiteX7" fmla="*/ 133350 w 224203"/>
                  <a:gd name="connsiteY7" fmla="*/ 23813 h 216694"/>
                  <a:gd name="connsiteX8" fmla="*/ 123825 w 224203"/>
                  <a:gd name="connsiteY8" fmla="*/ 38100 h 216694"/>
                  <a:gd name="connsiteX9" fmla="*/ 109537 w 224203"/>
                  <a:gd name="connsiteY9" fmla="*/ 57150 h 216694"/>
                  <a:gd name="connsiteX10" fmla="*/ 104775 w 224203"/>
                  <a:gd name="connsiteY10" fmla="*/ 76200 h 216694"/>
                  <a:gd name="connsiteX11" fmla="*/ 102394 w 224203"/>
                  <a:gd name="connsiteY11" fmla="*/ 88107 h 216694"/>
                  <a:gd name="connsiteX12" fmla="*/ 97631 w 224203"/>
                  <a:gd name="connsiteY12" fmla="*/ 102394 h 216694"/>
                  <a:gd name="connsiteX13" fmla="*/ 95250 w 224203"/>
                  <a:gd name="connsiteY13" fmla="*/ 109538 h 216694"/>
                  <a:gd name="connsiteX14" fmla="*/ 88106 w 224203"/>
                  <a:gd name="connsiteY14" fmla="*/ 128588 h 216694"/>
                  <a:gd name="connsiteX15" fmla="*/ 66675 w 224203"/>
                  <a:gd name="connsiteY15" fmla="*/ 161925 h 216694"/>
                  <a:gd name="connsiteX16" fmla="*/ 47625 w 224203"/>
                  <a:gd name="connsiteY16" fmla="*/ 176213 h 216694"/>
                  <a:gd name="connsiteX17" fmla="*/ 35719 w 224203"/>
                  <a:gd name="connsiteY17" fmla="*/ 178594 h 216694"/>
                  <a:gd name="connsiteX18" fmla="*/ 28575 w 224203"/>
                  <a:gd name="connsiteY18" fmla="*/ 180975 h 216694"/>
                  <a:gd name="connsiteX19" fmla="*/ 11906 w 224203"/>
                  <a:gd name="connsiteY19" fmla="*/ 195263 h 216694"/>
                  <a:gd name="connsiteX20" fmla="*/ 7144 w 224203"/>
                  <a:gd name="connsiteY20" fmla="*/ 202407 h 216694"/>
                  <a:gd name="connsiteX21" fmla="*/ 0 w 224203"/>
                  <a:gd name="connsiteY21" fmla="*/ 216694 h 216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24203" h="216694">
                    <a:moveTo>
                      <a:pt x="219075" y="30957"/>
                    </a:moveTo>
                    <a:cubicBezTo>
                      <a:pt x="220296" y="27294"/>
                      <a:pt x="224203" y="20332"/>
                      <a:pt x="219075" y="16669"/>
                    </a:cubicBezTo>
                    <a:cubicBezTo>
                      <a:pt x="214990" y="13751"/>
                      <a:pt x="209550" y="13495"/>
                      <a:pt x="204787" y="11907"/>
                    </a:cubicBezTo>
                    <a:cubicBezTo>
                      <a:pt x="186836" y="5923"/>
                      <a:pt x="208960" y="13992"/>
                      <a:pt x="190500" y="4763"/>
                    </a:cubicBezTo>
                    <a:cubicBezTo>
                      <a:pt x="187087" y="3057"/>
                      <a:pt x="176878" y="762"/>
                      <a:pt x="173831" y="0"/>
                    </a:cubicBezTo>
                    <a:cubicBezTo>
                      <a:pt x="167481" y="794"/>
                      <a:pt x="160795" y="195"/>
                      <a:pt x="154781" y="2382"/>
                    </a:cubicBezTo>
                    <a:cubicBezTo>
                      <a:pt x="151616" y="3533"/>
                      <a:pt x="150224" y="7369"/>
                      <a:pt x="147637" y="9525"/>
                    </a:cubicBezTo>
                    <a:cubicBezTo>
                      <a:pt x="133713" y="21129"/>
                      <a:pt x="147036" y="5565"/>
                      <a:pt x="133350" y="23813"/>
                    </a:cubicBezTo>
                    <a:cubicBezTo>
                      <a:pt x="129073" y="36645"/>
                      <a:pt x="133859" y="25837"/>
                      <a:pt x="123825" y="38100"/>
                    </a:cubicBezTo>
                    <a:cubicBezTo>
                      <a:pt x="118798" y="44243"/>
                      <a:pt x="109537" y="57150"/>
                      <a:pt x="109537" y="57150"/>
                    </a:cubicBezTo>
                    <a:cubicBezTo>
                      <a:pt x="107950" y="63500"/>
                      <a:pt x="106058" y="69782"/>
                      <a:pt x="104775" y="76200"/>
                    </a:cubicBezTo>
                    <a:cubicBezTo>
                      <a:pt x="103981" y="80169"/>
                      <a:pt x="103459" y="84202"/>
                      <a:pt x="102394" y="88107"/>
                    </a:cubicBezTo>
                    <a:cubicBezTo>
                      <a:pt x="101073" y="92950"/>
                      <a:pt x="99219" y="97632"/>
                      <a:pt x="97631" y="102394"/>
                    </a:cubicBezTo>
                    <a:cubicBezTo>
                      <a:pt x="96837" y="104775"/>
                      <a:pt x="96131" y="107188"/>
                      <a:pt x="95250" y="109538"/>
                    </a:cubicBezTo>
                    <a:cubicBezTo>
                      <a:pt x="92869" y="115888"/>
                      <a:pt x="90251" y="122154"/>
                      <a:pt x="88106" y="128588"/>
                    </a:cubicBezTo>
                    <a:cubicBezTo>
                      <a:pt x="82445" y="145570"/>
                      <a:pt x="90300" y="143025"/>
                      <a:pt x="66675" y="161925"/>
                    </a:cubicBezTo>
                    <a:cubicBezTo>
                      <a:pt x="66395" y="162149"/>
                      <a:pt x="51192" y="174875"/>
                      <a:pt x="47625" y="176213"/>
                    </a:cubicBezTo>
                    <a:cubicBezTo>
                      <a:pt x="43835" y="177634"/>
                      <a:pt x="39645" y="177612"/>
                      <a:pt x="35719" y="178594"/>
                    </a:cubicBezTo>
                    <a:cubicBezTo>
                      <a:pt x="33284" y="179203"/>
                      <a:pt x="30956" y="180181"/>
                      <a:pt x="28575" y="180975"/>
                    </a:cubicBezTo>
                    <a:cubicBezTo>
                      <a:pt x="20150" y="186592"/>
                      <a:pt x="19604" y="186282"/>
                      <a:pt x="11906" y="195263"/>
                    </a:cubicBezTo>
                    <a:cubicBezTo>
                      <a:pt x="10044" y="197436"/>
                      <a:pt x="8564" y="199922"/>
                      <a:pt x="7144" y="202407"/>
                    </a:cubicBezTo>
                    <a:cubicBezTo>
                      <a:pt x="7139" y="202415"/>
                      <a:pt x="1193" y="214308"/>
                      <a:pt x="0" y="216694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09" name="Dowolny kształt 515"/>
              <p:cNvSpPr/>
              <p:nvPr/>
            </p:nvSpPr>
            <p:spPr>
              <a:xfrm>
                <a:off x="12637294" y="4926487"/>
                <a:ext cx="269081" cy="83664"/>
              </a:xfrm>
              <a:custGeom>
                <a:avLst/>
                <a:gdLst>
                  <a:gd name="connsiteX0" fmla="*/ 190500 w 190500"/>
                  <a:gd name="connsiteY0" fmla="*/ 5083 h 155102"/>
                  <a:gd name="connsiteX1" fmla="*/ 183356 w 190500"/>
                  <a:gd name="connsiteY1" fmla="*/ 7464 h 155102"/>
                  <a:gd name="connsiteX2" fmla="*/ 176213 w 190500"/>
                  <a:gd name="connsiteY2" fmla="*/ 2702 h 155102"/>
                  <a:gd name="connsiteX3" fmla="*/ 169069 w 190500"/>
                  <a:gd name="connsiteY3" fmla="*/ 320 h 155102"/>
                  <a:gd name="connsiteX4" fmla="*/ 123825 w 190500"/>
                  <a:gd name="connsiteY4" fmla="*/ 2702 h 155102"/>
                  <a:gd name="connsiteX5" fmla="*/ 116681 w 190500"/>
                  <a:gd name="connsiteY5" fmla="*/ 9845 h 155102"/>
                  <a:gd name="connsiteX6" fmla="*/ 102394 w 190500"/>
                  <a:gd name="connsiteY6" fmla="*/ 19370 h 155102"/>
                  <a:gd name="connsiteX7" fmla="*/ 97631 w 190500"/>
                  <a:gd name="connsiteY7" fmla="*/ 28895 h 155102"/>
                  <a:gd name="connsiteX8" fmla="*/ 90488 w 190500"/>
                  <a:gd name="connsiteY8" fmla="*/ 36039 h 155102"/>
                  <a:gd name="connsiteX9" fmla="*/ 88106 w 190500"/>
                  <a:gd name="connsiteY9" fmla="*/ 43183 h 155102"/>
                  <a:gd name="connsiteX10" fmla="*/ 78581 w 190500"/>
                  <a:gd name="connsiteY10" fmla="*/ 45564 h 155102"/>
                  <a:gd name="connsiteX11" fmla="*/ 73819 w 190500"/>
                  <a:gd name="connsiteY11" fmla="*/ 52708 h 155102"/>
                  <a:gd name="connsiteX12" fmla="*/ 71438 w 190500"/>
                  <a:gd name="connsiteY12" fmla="*/ 62233 h 155102"/>
                  <a:gd name="connsiteX13" fmla="*/ 69056 w 190500"/>
                  <a:gd name="connsiteY13" fmla="*/ 100333 h 155102"/>
                  <a:gd name="connsiteX14" fmla="*/ 45244 w 190500"/>
                  <a:gd name="connsiteY14" fmla="*/ 109858 h 155102"/>
                  <a:gd name="connsiteX15" fmla="*/ 30956 w 190500"/>
                  <a:gd name="connsiteY15" fmla="*/ 117002 h 155102"/>
                  <a:gd name="connsiteX16" fmla="*/ 14288 w 190500"/>
                  <a:gd name="connsiteY16" fmla="*/ 124145 h 155102"/>
                  <a:gd name="connsiteX17" fmla="*/ 4763 w 190500"/>
                  <a:gd name="connsiteY17" fmla="*/ 140814 h 155102"/>
                  <a:gd name="connsiteX18" fmla="*/ 0 w 190500"/>
                  <a:gd name="connsiteY18" fmla="*/ 155102 h 155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90500" h="155102">
                    <a:moveTo>
                      <a:pt x="190500" y="5083"/>
                    </a:moveTo>
                    <a:cubicBezTo>
                      <a:pt x="188119" y="5877"/>
                      <a:pt x="185832" y="7877"/>
                      <a:pt x="183356" y="7464"/>
                    </a:cubicBezTo>
                    <a:cubicBezTo>
                      <a:pt x="180533" y="6994"/>
                      <a:pt x="178772" y="3982"/>
                      <a:pt x="176213" y="2702"/>
                    </a:cubicBezTo>
                    <a:cubicBezTo>
                      <a:pt x="173968" y="1579"/>
                      <a:pt x="171450" y="1114"/>
                      <a:pt x="169069" y="320"/>
                    </a:cubicBezTo>
                    <a:cubicBezTo>
                      <a:pt x="153988" y="1114"/>
                      <a:pt x="138684" y="0"/>
                      <a:pt x="123825" y="2702"/>
                    </a:cubicBezTo>
                    <a:cubicBezTo>
                      <a:pt x="120512" y="3304"/>
                      <a:pt x="119339" y="7778"/>
                      <a:pt x="116681" y="9845"/>
                    </a:cubicBezTo>
                    <a:cubicBezTo>
                      <a:pt x="112163" y="13359"/>
                      <a:pt x="102394" y="19370"/>
                      <a:pt x="102394" y="19370"/>
                    </a:cubicBezTo>
                    <a:cubicBezTo>
                      <a:pt x="100806" y="22545"/>
                      <a:pt x="99694" y="26006"/>
                      <a:pt x="97631" y="28895"/>
                    </a:cubicBezTo>
                    <a:cubicBezTo>
                      <a:pt x="95674" y="31635"/>
                      <a:pt x="92356" y="33237"/>
                      <a:pt x="90488" y="36039"/>
                    </a:cubicBezTo>
                    <a:cubicBezTo>
                      <a:pt x="89096" y="38128"/>
                      <a:pt x="90066" y="41615"/>
                      <a:pt x="88106" y="43183"/>
                    </a:cubicBezTo>
                    <a:cubicBezTo>
                      <a:pt x="85550" y="45227"/>
                      <a:pt x="81756" y="44770"/>
                      <a:pt x="78581" y="45564"/>
                    </a:cubicBezTo>
                    <a:cubicBezTo>
                      <a:pt x="76994" y="47945"/>
                      <a:pt x="74946" y="50077"/>
                      <a:pt x="73819" y="52708"/>
                    </a:cubicBezTo>
                    <a:cubicBezTo>
                      <a:pt x="72530" y="55716"/>
                      <a:pt x="71764" y="58977"/>
                      <a:pt x="71438" y="62233"/>
                    </a:cubicBezTo>
                    <a:cubicBezTo>
                      <a:pt x="70172" y="74895"/>
                      <a:pt x="72888" y="88199"/>
                      <a:pt x="69056" y="100333"/>
                    </a:cubicBezTo>
                    <a:cubicBezTo>
                      <a:pt x="66982" y="106899"/>
                      <a:pt x="50056" y="108896"/>
                      <a:pt x="45244" y="109858"/>
                    </a:cubicBezTo>
                    <a:cubicBezTo>
                      <a:pt x="31517" y="119008"/>
                      <a:pt x="44757" y="111087"/>
                      <a:pt x="30956" y="117002"/>
                    </a:cubicBezTo>
                    <a:cubicBezTo>
                      <a:pt x="10367" y="125826"/>
                      <a:pt x="31034" y="118563"/>
                      <a:pt x="14288" y="124145"/>
                    </a:cubicBezTo>
                    <a:cubicBezTo>
                      <a:pt x="9990" y="130591"/>
                      <a:pt x="7785" y="133258"/>
                      <a:pt x="4763" y="140814"/>
                    </a:cubicBezTo>
                    <a:cubicBezTo>
                      <a:pt x="2899" y="145475"/>
                      <a:pt x="0" y="155102"/>
                      <a:pt x="0" y="155102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10" name="Dowolny kształt 516"/>
              <p:cNvSpPr/>
              <p:nvPr/>
            </p:nvSpPr>
            <p:spPr>
              <a:xfrm flipH="1">
                <a:off x="12882561" y="4929189"/>
                <a:ext cx="45718" cy="271462"/>
              </a:xfrm>
              <a:custGeom>
                <a:avLst/>
                <a:gdLst>
                  <a:gd name="connsiteX0" fmla="*/ 59532 w 108178"/>
                  <a:gd name="connsiteY0" fmla="*/ 0 h 326231"/>
                  <a:gd name="connsiteX1" fmla="*/ 64294 w 108178"/>
                  <a:gd name="connsiteY1" fmla="*/ 21431 h 326231"/>
                  <a:gd name="connsiteX2" fmla="*/ 73819 w 108178"/>
                  <a:gd name="connsiteY2" fmla="*/ 23813 h 326231"/>
                  <a:gd name="connsiteX3" fmla="*/ 85725 w 108178"/>
                  <a:gd name="connsiteY3" fmla="*/ 26194 h 326231"/>
                  <a:gd name="connsiteX4" fmla="*/ 92869 w 108178"/>
                  <a:gd name="connsiteY4" fmla="*/ 40481 h 326231"/>
                  <a:gd name="connsiteX5" fmla="*/ 102394 w 108178"/>
                  <a:gd name="connsiteY5" fmla="*/ 57150 h 326231"/>
                  <a:gd name="connsiteX6" fmla="*/ 100013 w 108178"/>
                  <a:gd name="connsiteY6" fmla="*/ 73819 h 326231"/>
                  <a:gd name="connsiteX7" fmla="*/ 95250 w 108178"/>
                  <a:gd name="connsiteY7" fmla="*/ 80963 h 326231"/>
                  <a:gd name="connsiteX8" fmla="*/ 71438 w 108178"/>
                  <a:gd name="connsiteY8" fmla="*/ 100013 h 326231"/>
                  <a:gd name="connsiteX9" fmla="*/ 64294 w 108178"/>
                  <a:gd name="connsiteY9" fmla="*/ 107156 h 326231"/>
                  <a:gd name="connsiteX10" fmla="*/ 54769 w 108178"/>
                  <a:gd name="connsiteY10" fmla="*/ 126206 h 326231"/>
                  <a:gd name="connsiteX11" fmla="*/ 52388 w 108178"/>
                  <a:gd name="connsiteY11" fmla="*/ 133350 h 326231"/>
                  <a:gd name="connsiteX12" fmla="*/ 57150 w 108178"/>
                  <a:gd name="connsiteY12" fmla="*/ 161925 h 326231"/>
                  <a:gd name="connsiteX13" fmla="*/ 90488 w 108178"/>
                  <a:gd name="connsiteY13" fmla="*/ 185738 h 326231"/>
                  <a:gd name="connsiteX14" fmla="*/ 97632 w 108178"/>
                  <a:gd name="connsiteY14" fmla="*/ 190500 h 326231"/>
                  <a:gd name="connsiteX15" fmla="*/ 100013 w 108178"/>
                  <a:gd name="connsiteY15" fmla="*/ 197644 h 326231"/>
                  <a:gd name="connsiteX16" fmla="*/ 59532 w 108178"/>
                  <a:gd name="connsiteY16" fmla="*/ 242888 h 326231"/>
                  <a:gd name="connsiteX17" fmla="*/ 40482 w 108178"/>
                  <a:gd name="connsiteY17" fmla="*/ 259556 h 326231"/>
                  <a:gd name="connsiteX18" fmla="*/ 33338 w 108178"/>
                  <a:gd name="connsiteY18" fmla="*/ 264319 h 326231"/>
                  <a:gd name="connsiteX19" fmla="*/ 14288 w 108178"/>
                  <a:gd name="connsiteY19" fmla="*/ 273844 h 326231"/>
                  <a:gd name="connsiteX20" fmla="*/ 2382 w 108178"/>
                  <a:gd name="connsiteY20" fmla="*/ 295275 h 326231"/>
                  <a:gd name="connsiteX21" fmla="*/ 0 w 108178"/>
                  <a:gd name="connsiteY21" fmla="*/ 307181 h 326231"/>
                  <a:gd name="connsiteX22" fmla="*/ 2382 w 108178"/>
                  <a:gd name="connsiteY22" fmla="*/ 326231 h 3262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08178" h="326231">
                    <a:moveTo>
                      <a:pt x="59532" y="0"/>
                    </a:moveTo>
                    <a:cubicBezTo>
                      <a:pt x="61119" y="7144"/>
                      <a:pt x="60529" y="15156"/>
                      <a:pt x="64294" y="21431"/>
                    </a:cubicBezTo>
                    <a:cubicBezTo>
                      <a:pt x="65978" y="24237"/>
                      <a:pt x="70624" y="23103"/>
                      <a:pt x="73819" y="23813"/>
                    </a:cubicBezTo>
                    <a:cubicBezTo>
                      <a:pt x="77770" y="24691"/>
                      <a:pt x="81756" y="25400"/>
                      <a:pt x="85725" y="26194"/>
                    </a:cubicBezTo>
                    <a:cubicBezTo>
                      <a:pt x="94879" y="39924"/>
                      <a:pt x="86953" y="26678"/>
                      <a:pt x="92869" y="40481"/>
                    </a:cubicBezTo>
                    <a:cubicBezTo>
                      <a:pt x="96493" y="48937"/>
                      <a:pt x="97613" y="49977"/>
                      <a:pt x="102394" y="57150"/>
                    </a:cubicBezTo>
                    <a:cubicBezTo>
                      <a:pt x="101600" y="62706"/>
                      <a:pt x="101626" y="68443"/>
                      <a:pt x="100013" y="73819"/>
                    </a:cubicBezTo>
                    <a:cubicBezTo>
                      <a:pt x="99191" y="76560"/>
                      <a:pt x="97113" y="78790"/>
                      <a:pt x="95250" y="80963"/>
                    </a:cubicBezTo>
                    <a:cubicBezTo>
                      <a:pt x="66995" y="113927"/>
                      <a:pt x="108178" y="63278"/>
                      <a:pt x="71438" y="100013"/>
                    </a:cubicBezTo>
                    <a:lnTo>
                      <a:pt x="64294" y="107156"/>
                    </a:lnTo>
                    <a:cubicBezTo>
                      <a:pt x="58925" y="123266"/>
                      <a:pt x="66016" y="103712"/>
                      <a:pt x="54769" y="126206"/>
                    </a:cubicBezTo>
                    <a:cubicBezTo>
                      <a:pt x="53646" y="128451"/>
                      <a:pt x="53182" y="130969"/>
                      <a:pt x="52388" y="133350"/>
                    </a:cubicBezTo>
                    <a:cubicBezTo>
                      <a:pt x="53975" y="142875"/>
                      <a:pt x="52182" y="153645"/>
                      <a:pt x="57150" y="161925"/>
                    </a:cubicBezTo>
                    <a:cubicBezTo>
                      <a:pt x="66172" y="176961"/>
                      <a:pt x="78005" y="178605"/>
                      <a:pt x="90488" y="185738"/>
                    </a:cubicBezTo>
                    <a:cubicBezTo>
                      <a:pt x="92973" y="187158"/>
                      <a:pt x="95251" y="188913"/>
                      <a:pt x="97632" y="190500"/>
                    </a:cubicBezTo>
                    <a:cubicBezTo>
                      <a:pt x="98426" y="192881"/>
                      <a:pt x="100577" y="195198"/>
                      <a:pt x="100013" y="197644"/>
                    </a:cubicBezTo>
                    <a:cubicBezTo>
                      <a:pt x="91241" y="235655"/>
                      <a:pt x="89568" y="212852"/>
                      <a:pt x="59532" y="242888"/>
                    </a:cubicBezTo>
                    <a:cubicBezTo>
                      <a:pt x="49053" y="253367"/>
                      <a:pt x="51962" y="251356"/>
                      <a:pt x="40482" y="259556"/>
                    </a:cubicBezTo>
                    <a:cubicBezTo>
                      <a:pt x="38153" y="261220"/>
                      <a:pt x="35851" y="262948"/>
                      <a:pt x="33338" y="264319"/>
                    </a:cubicBezTo>
                    <a:cubicBezTo>
                      <a:pt x="27105" y="267719"/>
                      <a:pt x="14288" y="273844"/>
                      <a:pt x="14288" y="273844"/>
                    </a:cubicBezTo>
                    <a:cubicBezTo>
                      <a:pt x="7190" y="284490"/>
                      <a:pt x="4898" y="285214"/>
                      <a:pt x="2382" y="295275"/>
                    </a:cubicBezTo>
                    <a:cubicBezTo>
                      <a:pt x="1400" y="299201"/>
                      <a:pt x="794" y="303212"/>
                      <a:pt x="0" y="307181"/>
                    </a:cubicBezTo>
                    <a:cubicBezTo>
                      <a:pt x="2643" y="323035"/>
                      <a:pt x="2382" y="316641"/>
                      <a:pt x="2382" y="326231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111" name="Łącznik prosty 518"/>
              <p:cNvCxnSpPr/>
              <p:nvPr/>
            </p:nvCxnSpPr>
            <p:spPr>
              <a:xfrm>
                <a:off x="13473113" y="4795840"/>
                <a:ext cx="111918" cy="4524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Dowolny kształt 519"/>
              <p:cNvSpPr/>
              <p:nvPr/>
            </p:nvSpPr>
            <p:spPr>
              <a:xfrm>
                <a:off x="13358813" y="4814888"/>
                <a:ext cx="119063" cy="471487"/>
              </a:xfrm>
              <a:custGeom>
                <a:avLst/>
                <a:gdLst>
                  <a:gd name="connsiteX0" fmla="*/ 119062 w 119062"/>
                  <a:gd name="connsiteY0" fmla="*/ 0 h 471487"/>
                  <a:gd name="connsiteX1" fmla="*/ 114300 w 119062"/>
                  <a:gd name="connsiteY1" fmla="*/ 16668 h 471487"/>
                  <a:gd name="connsiteX2" fmla="*/ 104775 w 119062"/>
                  <a:gd name="connsiteY2" fmla="*/ 23812 h 471487"/>
                  <a:gd name="connsiteX3" fmla="*/ 102394 w 119062"/>
                  <a:gd name="connsiteY3" fmla="*/ 30956 h 471487"/>
                  <a:gd name="connsiteX4" fmla="*/ 88106 w 119062"/>
                  <a:gd name="connsiteY4" fmla="*/ 38100 h 471487"/>
                  <a:gd name="connsiteX5" fmla="*/ 71437 w 119062"/>
                  <a:gd name="connsiteY5" fmla="*/ 52387 h 471487"/>
                  <a:gd name="connsiteX6" fmla="*/ 52387 w 119062"/>
                  <a:gd name="connsiteY6" fmla="*/ 54768 h 471487"/>
                  <a:gd name="connsiteX7" fmla="*/ 40481 w 119062"/>
                  <a:gd name="connsiteY7" fmla="*/ 73818 h 471487"/>
                  <a:gd name="connsiteX8" fmla="*/ 35719 w 119062"/>
                  <a:gd name="connsiteY8" fmla="*/ 88106 h 471487"/>
                  <a:gd name="connsiteX9" fmla="*/ 33337 w 119062"/>
                  <a:gd name="connsiteY9" fmla="*/ 104775 h 471487"/>
                  <a:gd name="connsiteX10" fmla="*/ 38100 w 119062"/>
                  <a:gd name="connsiteY10" fmla="*/ 150018 h 471487"/>
                  <a:gd name="connsiteX11" fmla="*/ 42862 w 119062"/>
                  <a:gd name="connsiteY11" fmla="*/ 169068 h 471487"/>
                  <a:gd name="connsiteX12" fmla="*/ 47625 w 119062"/>
                  <a:gd name="connsiteY12" fmla="*/ 178593 h 471487"/>
                  <a:gd name="connsiteX13" fmla="*/ 50006 w 119062"/>
                  <a:gd name="connsiteY13" fmla="*/ 197643 h 471487"/>
                  <a:gd name="connsiteX14" fmla="*/ 52387 w 119062"/>
                  <a:gd name="connsiteY14" fmla="*/ 204787 h 471487"/>
                  <a:gd name="connsiteX15" fmla="*/ 47625 w 119062"/>
                  <a:gd name="connsiteY15" fmla="*/ 247650 h 471487"/>
                  <a:gd name="connsiteX16" fmla="*/ 38100 w 119062"/>
                  <a:gd name="connsiteY16" fmla="*/ 257175 h 471487"/>
                  <a:gd name="connsiteX17" fmla="*/ 30956 w 119062"/>
                  <a:gd name="connsiteY17" fmla="*/ 261937 h 471487"/>
                  <a:gd name="connsiteX18" fmla="*/ 14287 w 119062"/>
                  <a:gd name="connsiteY18" fmla="*/ 276225 h 471487"/>
                  <a:gd name="connsiteX19" fmla="*/ 0 w 119062"/>
                  <a:gd name="connsiteY19" fmla="*/ 302418 h 471487"/>
                  <a:gd name="connsiteX20" fmla="*/ 4762 w 119062"/>
                  <a:gd name="connsiteY20" fmla="*/ 350043 h 471487"/>
                  <a:gd name="connsiteX21" fmla="*/ 14287 w 119062"/>
                  <a:gd name="connsiteY21" fmla="*/ 361950 h 471487"/>
                  <a:gd name="connsiteX22" fmla="*/ 30956 w 119062"/>
                  <a:gd name="connsiteY22" fmla="*/ 378618 h 471487"/>
                  <a:gd name="connsiteX23" fmla="*/ 50006 w 119062"/>
                  <a:gd name="connsiteY23" fmla="*/ 390525 h 471487"/>
                  <a:gd name="connsiteX24" fmla="*/ 66675 w 119062"/>
                  <a:gd name="connsiteY24" fmla="*/ 402431 h 471487"/>
                  <a:gd name="connsiteX25" fmla="*/ 85725 w 119062"/>
                  <a:gd name="connsiteY25" fmla="*/ 416718 h 471487"/>
                  <a:gd name="connsiteX26" fmla="*/ 92869 w 119062"/>
                  <a:gd name="connsiteY26" fmla="*/ 426243 h 471487"/>
                  <a:gd name="connsiteX27" fmla="*/ 102394 w 119062"/>
                  <a:gd name="connsiteY27" fmla="*/ 438150 h 471487"/>
                  <a:gd name="connsiteX28" fmla="*/ 100012 w 119062"/>
                  <a:gd name="connsiteY28" fmla="*/ 454818 h 471487"/>
                  <a:gd name="connsiteX29" fmla="*/ 92869 w 119062"/>
                  <a:gd name="connsiteY29" fmla="*/ 459581 h 471487"/>
                  <a:gd name="connsiteX30" fmla="*/ 80962 w 119062"/>
                  <a:gd name="connsiteY30" fmla="*/ 471487 h 471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19062" h="471487">
                    <a:moveTo>
                      <a:pt x="119062" y="0"/>
                    </a:moveTo>
                    <a:cubicBezTo>
                      <a:pt x="118935" y="507"/>
                      <a:pt x="115520" y="15204"/>
                      <a:pt x="114300" y="16668"/>
                    </a:cubicBezTo>
                    <a:cubicBezTo>
                      <a:pt x="111759" y="19717"/>
                      <a:pt x="107950" y="21431"/>
                      <a:pt x="104775" y="23812"/>
                    </a:cubicBezTo>
                    <a:cubicBezTo>
                      <a:pt x="103981" y="26193"/>
                      <a:pt x="103962" y="28996"/>
                      <a:pt x="102394" y="30956"/>
                    </a:cubicBezTo>
                    <a:cubicBezTo>
                      <a:pt x="99038" y="35151"/>
                      <a:pt x="92810" y="36531"/>
                      <a:pt x="88106" y="38100"/>
                    </a:cubicBezTo>
                    <a:cubicBezTo>
                      <a:pt x="85802" y="40404"/>
                      <a:pt x="76425" y="51027"/>
                      <a:pt x="71437" y="52387"/>
                    </a:cubicBezTo>
                    <a:cubicBezTo>
                      <a:pt x="65263" y="54071"/>
                      <a:pt x="58737" y="53974"/>
                      <a:pt x="52387" y="54768"/>
                    </a:cubicBezTo>
                    <a:cubicBezTo>
                      <a:pt x="46249" y="62953"/>
                      <a:pt x="44215" y="64482"/>
                      <a:pt x="40481" y="73818"/>
                    </a:cubicBezTo>
                    <a:cubicBezTo>
                      <a:pt x="38617" y="78479"/>
                      <a:pt x="35719" y="88106"/>
                      <a:pt x="35719" y="88106"/>
                    </a:cubicBezTo>
                    <a:cubicBezTo>
                      <a:pt x="34925" y="93662"/>
                      <a:pt x="33337" y="99162"/>
                      <a:pt x="33337" y="104775"/>
                    </a:cubicBezTo>
                    <a:cubicBezTo>
                      <a:pt x="33337" y="167711"/>
                      <a:pt x="32196" y="126399"/>
                      <a:pt x="38100" y="150018"/>
                    </a:cubicBezTo>
                    <a:cubicBezTo>
                      <a:pt x="40336" y="158962"/>
                      <a:pt x="39596" y="161449"/>
                      <a:pt x="42862" y="169068"/>
                    </a:cubicBezTo>
                    <a:cubicBezTo>
                      <a:pt x="44260" y="172331"/>
                      <a:pt x="46037" y="175418"/>
                      <a:pt x="47625" y="178593"/>
                    </a:cubicBezTo>
                    <a:cubicBezTo>
                      <a:pt x="48419" y="184943"/>
                      <a:pt x="48861" y="191347"/>
                      <a:pt x="50006" y="197643"/>
                    </a:cubicBezTo>
                    <a:cubicBezTo>
                      <a:pt x="50455" y="200113"/>
                      <a:pt x="52506" y="202280"/>
                      <a:pt x="52387" y="204787"/>
                    </a:cubicBezTo>
                    <a:cubicBezTo>
                      <a:pt x="51703" y="219146"/>
                      <a:pt x="51407" y="233781"/>
                      <a:pt x="47625" y="247650"/>
                    </a:cubicBezTo>
                    <a:cubicBezTo>
                      <a:pt x="46444" y="251982"/>
                      <a:pt x="41509" y="254253"/>
                      <a:pt x="38100" y="257175"/>
                    </a:cubicBezTo>
                    <a:cubicBezTo>
                      <a:pt x="35927" y="259037"/>
                      <a:pt x="33285" y="260274"/>
                      <a:pt x="30956" y="261937"/>
                    </a:cubicBezTo>
                    <a:cubicBezTo>
                      <a:pt x="20266" y="269572"/>
                      <a:pt x="22940" y="267572"/>
                      <a:pt x="14287" y="276225"/>
                    </a:cubicBezTo>
                    <a:cubicBezTo>
                      <a:pt x="3482" y="297834"/>
                      <a:pt x="8700" y="289368"/>
                      <a:pt x="0" y="302418"/>
                    </a:cubicBezTo>
                    <a:cubicBezTo>
                      <a:pt x="1587" y="318293"/>
                      <a:pt x="1039" y="334529"/>
                      <a:pt x="4762" y="350043"/>
                    </a:cubicBezTo>
                    <a:cubicBezTo>
                      <a:pt x="5948" y="354985"/>
                      <a:pt x="10852" y="358203"/>
                      <a:pt x="14287" y="361950"/>
                    </a:cubicBezTo>
                    <a:cubicBezTo>
                      <a:pt x="19597" y="367742"/>
                      <a:pt x="24820" y="373709"/>
                      <a:pt x="30956" y="378618"/>
                    </a:cubicBezTo>
                    <a:cubicBezTo>
                      <a:pt x="36803" y="383296"/>
                      <a:pt x="43775" y="386371"/>
                      <a:pt x="50006" y="390525"/>
                    </a:cubicBezTo>
                    <a:cubicBezTo>
                      <a:pt x="55687" y="394313"/>
                      <a:pt x="61390" y="398107"/>
                      <a:pt x="66675" y="402431"/>
                    </a:cubicBezTo>
                    <a:cubicBezTo>
                      <a:pt x="85587" y="417904"/>
                      <a:pt x="66747" y="407230"/>
                      <a:pt x="85725" y="416718"/>
                    </a:cubicBezTo>
                    <a:cubicBezTo>
                      <a:pt x="88106" y="419893"/>
                      <a:pt x="90063" y="423437"/>
                      <a:pt x="92869" y="426243"/>
                    </a:cubicBezTo>
                    <a:cubicBezTo>
                      <a:pt x="103639" y="437014"/>
                      <a:pt x="97757" y="424243"/>
                      <a:pt x="102394" y="438150"/>
                    </a:cubicBezTo>
                    <a:cubicBezTo>
                      <a:pt x="101600" y="443706"/>
                      <a:pt x="102291" y="449689"/>
                      <a:pt x="100012" y="454818"/>
                    </a:cubicBezTo>
                    <a:cubicBezTo>
                      <a:pt x="98850" y="457433"/>
                      <a:pt x="95198" y="457917"/>
                      <a:pt x="92869" y="459581"/>
                    </a:cubicBezTo>
                    <a:cubicBezTo>
                      <a:pt x="82228" y="467183"/>
                      <a:pt x="84984" y="463447"/>
                      <a:pt x="80962" y="471487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13" name="Dowolny kształt 522"/>
              <p:cNvSpPr/>
              <p:nvPr/>
            </p:nvSpPr>
            <p:spPr>
              <a:xfrm>
                <a:off x="13582650" y="4829177"/>
                <a:ext cx="152902" cy="350044"/>
              </a:xfrm>
              <a:custGeom>
                <a:avLst/>
                <a:gdLst>
                  <a:gd name="connsiteX0" fmla="*/ 0 w 152902"/>
                  <a:gd name="connsiteY0" fmla="*/ 11906 h 350044"/>
                  <a:gd name="connsiteX1" fmla="*/ 21431 w 152902"/>
                  <a:gd name="connsiteY1" fmla="*/ 0 h 350044"/>
                  <a:gd name="connsiteX2" fmla="*/ 33338 w 152902"/>
                  <a:gd name="connsiteY2" fmla="*/ 2381 h 350044"/>
                  <a:gd name="connsiteX3" fmla="*/ 54769 w 152902"/>
                  <a:gd name="connsiteY3" fmla="*/ 16669 h 350044"/>
                  <a:gd name="connsiteX4" fmla="*/ 61913 w 152902"/>
                  <a:gd name="connsiteY4" fmla="*/ 19050 h 350044"/>
                  <a:gd name="connsiteX5" fmla="*/ 71438 w 152902"/>
                  <a:gd name="connsiteY5" fmla="*/ 26194 h 350044"/>
                  <a:gd name="connsiteX6" fmla="*/ 73819 w 152902"/>
                  <a:gd name="connsiteY6" fmla="*/ 33338 h 350044"/>
                  <a:gd name="connsiteX7" fmla="*/ 71438 w 152902"/>
                  <a:gd name="connsiteY7" fmla="*/ 59531 h 350044"/>
                  <a:gd name="connsiteX8" fmla="*/ 64294 w 152902"/>
                  <a:gd name="connsiteY8" fmla="*/ 64294 h 350044"/>
                  <a:gd name="connsiteX9" fmla="*/ 57150 w 152902"/>
                  <a:gd name="connsiteY9" fmla="*/ 76200 h 350044"/>
                  <a:gd name="connsiteX10" fmla="*/ 54769 w 152902"/>
                  <a:gd name="connsiteY10" fmla="*/ 83344 h 350044"/>
                  <a:gd name="connsiteX11" fmla="*/ 50006 w 152902"/>
                  <a:gd name="connsiteY11" fmla="*/ 90488 h 350044"/>
                  <a:gd name="connsiteX12" fmla="*/ 45244 w 152902"/>
                  <a:gd name="connsiteY12" fmla="*/ 100013 h 350044"/>
                  <a:gd name="connsiteX13" fmla="*/ 33338 w 152902"/>
                  <a:gd name="connsiteY13" fmla="*/ 116681 h 350044"/>
                  <a:gd name="connsiteX14" fmla="*/ 23813 w 152902"/>
                  <a:gd name="connsiteY14" fmla="*/ 133350 h 350044"/>
                  <a:gd name="connsiteX15" fmla="*/ 19050 w 152902"/>
                  <a:gd name="connsiteY15" fmla="*/ 152400 h 350044"/>
                  <a:gd name="connsiteX16" fmla="*/ 21431 w 152902"/>
                  <a:gd name="connsiteY16" fmla="*/ 171450 h 350044"/>
                  <a:gd name="connsiteX17" fmla="*/ 28575 w 152902"/>
                  <a:gd name="connsiteY17" fmla="*/ 173831 h 350044"/>
                  <a:gd name="connsiteX18" fmla="*/ 35719 w 152902"/>
                  <a:gd name="connsiteY18" fmla="*/ 178594 h 350044"/>
                  <a:gd name="connsiteX19" fmla="*/ 73819 w 152902"/>
                  <a:gd name="connsiteY19" fmla="*/ 183356 h 350044"/>
                  <a:gd name="connsiteX20" fmla="*/ 85725 w 152902"/>
                  <a:gd name="connsiteY20" fmla="*/ 197644 h 350044"/>
                  <a:gd name="connsiteX21" fmla="*/ 92869 w 152902"/>
                  <a:gd name="connsiteY21" fmla="*/ 211931 h 350044"/>
                  <a:gd name="connsiteX22" fmla="*/ 100013 w 152902"/>
                  <a:gd name="connsiteY22" fmla="*/ 240506 h 350044"/>
                  <a:gd name="connsiteX23" fmla="*/ 102394 w 152902"/>
                  <a:gd name="connsiteY23" fmla="*/ 290513 h 350044"/>
                  <a:gd name="connsiteX24" fmla="*/ 104775 w 152902"/>
                  <a:gd name="connsiteY24" fmla="*/ 297656 h 350044"/>
                  <a:gd name="connsiteX25" fmla="*/ 111919 w 152902"/>
                  <a:gd name="connsiteY25" fmla="*/ 302419 h 350044"/>
                  <a:gd name="connsiteX26" fmla="*/ 121444 w 152902"/>
                  <a:gd name="connsiteY26" fmla="*/ 316706 h 350044"/>
                  <a:gd name="connsiteX27" fmla="*/ 138113 w 152902"/>
                  <a:gd name="connsiteY27" fmla="*/ 326231 h 350044"/>
                  <a:gd name="connsiteX28" fmla="*/ 142875 w 152902"/>
                  <a:gd name="connsiteY28" fmla="*/ 333375 h 350044"/>
                  <a:gd name="connsiteX29" fmla="*/ 150019 w 152902"/>
                  <a:gd name="connsiteY29" fmla="*/ 338138 h 350044"/>
                  <a:gd name="connsiteX30" fmla="*/ 152400 w 152902"/>
                  <a:gd name="connsiteY30" fmla="*/ 350044 h 3500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52902" h="350044">
                    <a:moveTo>
                      <a:pt x="0" y="11906"/>
                    </a:moveTo>
                    <a:cubicBezTo>
                      <a:pt x="16376" y="989"/>
                      <a:pt x="8858" y="4191"/>
                      <a:pt x="21431" y="0"/>
                    </a:cubicBezTo>
                    <a:cubicBezTo>
                      <a:pt x="25400" y="794"/>
                      <a:pt x="29718" y="571"/>
                      <a:pt x="33338" y="2381"/>
                    </a:cubicBezTo>
                    <a:cubicBezTo>
                      <a:pt x="41017" y="6221"/>
                      <a:pt x="46624" y="13954"/>
                      <a:pt x="54769" y="16669"/>
                    </a:cubicBezTo>
                    <a:lnTo>
                      <a:pt x="61913" y="19050"/>
                    </a:lnTo>
                    <a:cubicBezTo>
                      <a:pt x="65088" y="21431"/>
                      <a:pt x="68897" y="23145"/>
                      <a:pt x="71438" y="26194"/>
                    </a:cubicBezTo>
                    <a:cubicBezTo>
                      <a:pt x="73045" y="28122"/>
                      <a:pt x="73819" y="30828"/>
                      <a:pt x="73819" y="33338"/>
                    </a:cubicBezTo>
                    <a:cubicBezTo>
                      <a:pt x="73819" y="42105"/>
                      <a:pt x="74016" y="51152"/>
                      <a:pt x="71438" y="59531"/>
                    </a:cubicBezTo>
                    <a:cubicBezTo>
                      <a:pt x="70596" y="62267"/>
                      <a:pt x="66675" y="62706"/>
                      <a:pt x="64294" y="64294"/>
                    </a:cubicBezTo>
                    <a:cubicBezTo>
                      <a:pt x="61913" y="68263"/>
                      <a:pt x="59220" y="72060"/>
                      <a:pt x="57150" y="76200"/>
                    </a:cubicBezTo>
                    <a:cubicBezTo>
                      <a:pt x="56027" y="78445"/>
                      <a:pt x="55892" y="81099"/>
                      <a:pt x="54769" y="83344"/>
                    </a:cubicBezTo>
                    <a:cubicBezTo>
                      <a:pt x="53489" y="85904"/>
                      <a:pt x="51426" y="88003"/>
                      <a:pt x="50006" y="90488"/>
                    </a:cubicBezTo>
                    <a:cubicBezTo>
                      <a:pt x="48245" y="93570"/>
                      <a:pt x="47005" y="96931"/>
                      <a:pt x="45244" y="100013"/>
                    </a:cubicBezTo>
                    <a:cubicBezTo>
                      <a:pt x="42464" y="104877"/>
                      <a:pt x="36394" y="112605"/>
                      <a:pt x="33338" y="116681"/>
                    </a:cubicBezTo>
                    <a:cubicBezTo>
                      <a:pt x="27876" y="133061"/>
                      <a:pt x="35346" y="113167"/>
                      <a:pt x="23813" y="133350"/>
                    </a:cubicBezTo>
                    <a:cubicBezTo>
                      <a:pt x="21558" y="137296"/>
                      <a:pt x="19654" y="149379"/>
                      <a:pt x="19050" y="152400"/>
                    </a:cubicBezTo>
                    <a:cubicBezTo>
                      <a:pt x="19844" y="158750"/>
                      <a:pt x="18832" y="165602"/>
                      <a:pt x="21431" y="171450"/>
                    </a:cubicBezTo>
                    <a:cubicBezTo>
                      <a:pt x="22450" y="173744"/>
                      <a:pt x="26330" y="172708"/>
                      <a:pt x="28575" y="173831"/>
                    </a:cubicBezTo>
                    <a:cubicBezTo>
                      <a:pt x="31135" y="175111"/>
                      <a:pt x="32918" y="178004"/>
                      <a:pt x="35719" y="178594"/>
                    </a:cubicBezTo>
                    <a:cubicBezTo>
                      <a:pt x="48243" y="181231"/>
                      <a:pt x="61119" y="181769"/>
                      <a:pt x="73819" y="183356"/>
                    </a:cubicBezTo>
                    <a:cubicBezTo>
                      <a:pt x="79086" y="188623"/>
                      <a:pt x="82410" y="191012"/>
                      <a:pt x="85725" y="197644"/>
                    </a:cubicBezTo>
                    <a:cubicBezTo>
                      <a:pt x="95576" y="217348"/>
                      <a:pt x="79229" y="191475"/>
                      <a:pt x="92869" y="211931"/>
                    </a:cubicBezTo>
                    <a:cubicBezTo>
                      <a:pt x="96775" y="223649"/>
                      <a:pt x="99097" y="228143"/>
                      <a:pt x="100013" y="240506"/>
                    </a:cubicBezTo>
                    <a:cubicBezTo>
                      <a:pt x="101246" y="257148"/>
                      <a:pt x="101008" y="273883"/>
                      <a:pt x="102394" y="290513"/>
                    </a:cubicBezTo>
                    <a:cubicBezTo>
                      <a:pt x="102602" y="293014"/>
                      <a:pt x="103207" y="295696"/>
                      <a:pt x="104775" y="297656"/>
                    </a:cubicBezTo>
                    <a:cubicBezTo>
                      <a:pt x="106563" y="299891"/>
                      <a:pt x="109538" y="300831"/>
                      <a:pt x="111919" y="302419"/>
                    </a:cubicBezTo>
                    <a:cubicBezTo>
                      <a:pt x="115094" y="307181"/>
                      <a:pt x="116325" y="314146"/>
                      <a:pt x="121444" y="316706"/>
                    </a:cubicBezTo>
                    <a:cubicBezTo>
                      <a:pt x="133529" y="322749"/>
                      <a:pt x="128015" y="319500"/>
                      <a:pt x="138113" y="326231"/>
                    </a:cubicBezTo>
                    <a:cubicBezTo>
                      <a:pt x="139700" y="328612"/>
                      <a:pt x="140851" y="331351"/>
                      <a:pt x="142875" y="333375"/>
                    </a:cubicBezTo>
                    <a:cubicBezTo>
                      <a:pt x="144899" y="335399"/>
                      <a:pt x="148231" y="335903"/>
                      <a:pt x="150019" y="338138"/>
                    </a:cubicBezTo>
                    <a:cubicBezTo>
                      <a:pt x="152902" y="341742"/>
                      <a:pt x="152400" y="345963"/>
                      <a:pt x="152400" y="350044"/>
                    </a:cubicBezTo>
                  </a:path>
                </a:pathLst>
              </a:cu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114" name="Łącznik prosty 524"/>
              <p:cNvCxnSpPr/>
              <p:nvPr/>
            </p:nvCxnSpPr>
            <p:spPr>
              <a:xfrm flipH="1">
                <a:off x="13354050" y="4793458"/>
                <a:ext cx="116680" cy="61913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Łącznik prosty 526"/>
              <p:cNvCxnSpPr/>
              <p:nvPr/>
            </p:nvCxnSpPr>
            <p:spPr>
              <a:xfrm>
                <a:off x="12908756" y="4933953"/>
                <a:ext cx="59532" cy="14525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Łącznik prosty 539"/>
              <p:cNvCxnSpPr/>
              <p:nvPr/>
            </p:nvCxnSpPr>
            <p:spPr>
              <a:xfrm flipH="1">
                <a:off x="12596814" y="1200151"/>
                <a:ext cx="1619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Łącznik prosty 540"/>
              <p:cNvCxnSpPr/>
              <p:nvPr/>
            </p:nvCxnSpPr>
            <p:spPr>
              <a:xfrm flipH="1">
                <a:off x="13418345" y="1197769"/>
                <a:ext cx="161925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8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4701295">
                <a:off x="12613608" y="3409986"/>
                <a:ext cx="247903" cy="220831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19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607300" y="3460083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cap="rnd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0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2814943" y="2836712"/>
                <a:ext cx="272933" cy="19474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rgbClr val="C00000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1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5623118">
                <a:off x="13102476" y="3107658"/>
                <a:ext cx="171862" cy="215889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rgbClr val="C00000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2" name="Dowolny kształt: kształt 248">
                <a:extLst>
                  <a:ext uri="{FF2B5EF4-FFF2-40B4-BE49-F238E27FC236}">
                    <a16:creationId xmlns:a16="http://schemas.microsoft.com/office/drawing/2014/main" id="{4FF5D8A8-2993-4E85-8DFE-23718F6976EA}"/>
                  </a:ext>
                </a:extLst>
              </p:cNvPr>
              <p:cNvSpPr/>
              <p:nvPr/>
            </p:nvSpPr>
            <p:spPr>
              <a:xfrm rot="18296248">
                <a:off x="13091856" y="2449458"/>
                <a:ext cx="238639" cy="244592"/>
              </a:xfrm>
              <a:custGeom>
                <a:avLst/>
                <a:gdLst>
                  <a:gd name="connsiteX0" fmla="*/ 71438 w 121444"/>
                  <a:gd name="connsiteY0" fmla="*/ 7144 h 102394"/>
                  <a:gd name="connsiteX1" fmla="*/ 121444 w 121444"/>
                  <a:gd name="connsiteY1" fmla="*/ 57150 h 102394"/>
                  <a:gd name="connsiteX2" fmla="*/ 78581 w 121444"/>
                  <a:gd name="connsiteY2" fmla="*/ 102394 h 102394"/>
                  <a:gd name="connsiteX3" fmla="*/ 35719 w 121444"/>
                  <a:gd name="connsiteY3" fmla="*/ 97632 h 102394"/>
                  <a:gd name="connsiteX4" fmla="*/ 14288 w 121444"/>
                  <a:gd name="connsiteY4" fmla="*/ 78582 h 102394"/>
                  <a:gd name="connsiteX5" fmla="*/ 0 w 121444"/>
                  <a:gd name="connsiteY5" fmla="*/ 45244 h 102394"/>
                  <a:gd name="connsiteX6" fmla="*/ 0 w 121444"/>
                  <a:gd name="connsiteY6" fmla="*/ 21432 h 102394"/>
                  <a:gd name="connsiteX7" fmla="*/ 0 w 121444"/>
                  <a:gd name="connsiteY7" fmla="*/ 0 h 102394"/>
                  <a:gd name="connsiteX8" fmla="*/ 71438 w 121444"/>
                  <a:gd name="connsiteY8" fmla="*/ 7144 h 102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1444" h="102394">
                    <a:moveTo>
                      <a:pt x="71438" y="7144"/>
                    </a:moveTo>
                    <a:lnTo>
                      <a:pt x="121444" y="57150"/>
                    </a:lnTo>
                    <a:lnTo>
                      <a:pt x="78581" y="102394"/>
                    </a:lnTo>
                    <a:lnTo>
                      <a:pt x="35719" y="97632"/>
                    </a:lnTo>
                    <a:lnTo>
                      <a:pt x="14288" y="78582"/>
                    </a:lnTo>
                    <a:lnTo>
                      <a:pt x="0" y="45244"/>
                    </a:lnTo>
                    <a:lnTo>
                      <a:pt x="0" y="21432"/>
                    </a:lnTo>
                    <a:lnTo>
                      <a:pt x="0" y="0"/>
                    </a:lnTo>
                    <a:lnTo>
                      <a:pt x="71438" y="7144"/>
                    </a:lnTo>
                    <a:close/>
                  </a:path>
                </a:pathLst>
              </a:custGeom>
              <a:solidFill>
                <a:srgbClr val="C00000"/>
              </a:solidFill>
              <a:ln cap="rnd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50" dirty="0"/>
              </a:p>
            </p:txBody>
          </p:sp>
          <p:sp>
            <p:nvSpPr>
              <p:cNvPr id="123" name="Elipsa 592"/>
              <p:cNvSpPr/>
              <p:nvPr/>
            </p:nvSpPr>
            <p:spPr>
              <a:xfrm>
                <a:off x="12249150" y="2981326"/>
                <a:ext cx="409575" cy="4286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24" name="Elipsa 593"/>
              <p:cNvSpPr/>
              <p:nvPr/>
            </p:nvSpPr>
            <p:spPr>
              <a:xfrm>
                <a:off x="12611101" y="4829177"/>
                <a:ext cx="409575" cy="428625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cxnSp>
            <p:nvCxnSpPr>
              <p:cNvPr id="125" name="Łącznik prosty ze strzałką 595"/>
              <p:cNvCxnSpPr/>
              <p:nvPr/>
            </p:nvCxnSpPr>
            <p:spPr>
              <a:xfrm flipV="1">
                <a:off x="11474278" y="3289304"/>
                <a:ext cx="743121" cy="415919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Łącznik prosty ze strzałką 598"/>
              <p:cNvCxnSpPr/>
              <p:nvPr/>
            </p:nvCxnSpPr>
            <p:spPr>
              <a:xfrm>
                <a:off x="11469893" y="3705224"/>
                <a:ext cx="1179308" cy="1158878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Łącznik prosty ze strzałką 601"/>
              <p:cNvCxnSpPr>
                <a:stCxn id="166" idx="1"/>
              </p:cNvCxnSpPr>
              <p:nvPr/>
            </p:nvCxnSpPr>
            <p:spPr>
              <a:xfrm flipH="1" flipV="1">
                <a:off x="13369293" y="4245880"/>
                <a:ext cx="1266983" cy="457809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Łącznik prosty ze strzałką 602"/>
              <p:cNvCxnSpPr>
                <a:stCxn id="166" idx="1"/>
              </p:cNvCxnSpPr>
              <p:nvPr/>
            </p:nvCxnSpPr>
            <p:spPr>
              <a:xfrm flipH="1">
                <a:off x="13503389" y="4703689"/>
                <a:ext cx="1132887" cy="67850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Łącznik prosty ze strzałką 611"/>
              <p:cNvCxnSpPr/>
              <p:nvPr/>
            </p:nvCxnSpPr>
            <p:spPr>
              <a:xfrm flipH="1">
                <a:off x="13206286" y="2025651"/>
                <a:ext cx="1281239" cy="665183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Łącznik prosty ze strzałką 612"/>
              <p:cNvCxnSpPr>
                <a:endCxn id="120" idx="1"/>
              </p:cNvCxnSpPr>
              <p:nvPr/>
            </p:nvCxnSpPr>
            <p:spPr>
              <a:xfrm flipH="1">
                <a:off x="12931262" y="2028825"/>
                <a:ext cx="1546739" cy="1040702"/>
              </a:xfrm>
              <a:prstGeom prst="straightConnector1">
                <a:avLst/>
              </a:prstGeom>
              <a:ln>
                <a:prstDash val="lgDash"/>
                <a:headEnd type="none" w="med" len="med"/>
                <a:tailEnd type="triangl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Łącznik zakrzywiony 619"/>
              <p:cNvCxnSpPr/>
              <p:nvPr/>
            </p:nvCxnSpPr>
            <p:spPr>
              <a:xfrm rot="5400000" flipH="1" flipV="1">
                <a:off x="12220575" y="2324102"/>
                <a:ext cx="161925" cy="10477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Łącznik zakrzywiony 621"/>
              <p:cNvCxnSpPr/>
              <p:nvPr/>
            </p:nvCxnSpPr>
            <p:spPr>
              <a:xfrm flipV="1">
                <a:off x="12315826" y="2590800"/>
                <a:ext cx="104775" cy="381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Łącznik zakrzywiony 623"/>
              <p:cNvCxnSpPr/>
              <p:nvPr/>
            </p:nvCxnSpPr>
            <p:spPr>
              <a:xfrm rot="5400000">
                <a:off x="12592051" y="2066925"/>
                <a:ext cx="161925" cy="6667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Łącznik zakrzywiony 625"/>
              <p:cNvCxnSpPr/>
              <p:nvPr/>
            </p:nvCxnSpPr>
            <p:spPr>
              <a:xfrm rot="10800000" flipV="1">
                <a:off x="12611101" y="2676525"/>
                <a:ext cx="133350" cy="95250"/>
              </a:xfrm>
              <a:prstGeom prst="curvedConnector3">
                <a:avLst>
                  <a:gd name="adj1" fmla="val 100001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Łącznik zakrzywiony 627"/>
              <p:cNvCxnSpPr/>
              <p:nvPr/>
            </p:nvCxnSpPr>
            <p:spPr>
              <a:xfrm rot="16200000" flipH="1">
                <a:off x="12396787" y="2767013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Łącznik zakrzywiony 628"/>
              <p:cNvCxnSpPr/>
              <p:nvPr/>
            </p:nvCxnSpPr>
            <p:spPr>
              <a:xfrm rot="16200000" flipH="1">
                <a:off x="13625512" y="2024062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Łącznik zakrzywiony 629"/>
              <p:cNvCxnSpPr/>
              <p:nvPr/>
            </p:nvCxnSpPr>
            <p:spPr>
              <a:xfrm rot="5400000">
                <a:off x="13449302" y="2295526"/>
                <a:ext cx="142875" cy="4762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Łącznik zakrzywiony 630"/>
              <p:cNvCxnSpPr/>
              <p:nvPr/>
            </p:nvCxnSpPr>
            <p:spPr>
              <a:xfrm flipV="1">
                <a:off x="13354049" y="1895476"/>
                <a:ext cx="152401" cy="952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Łącznik zakrzywiony 631"/>
              <p:cNvCxnSpPr/>
              <p:nvPr/>
            </p:nvCxnSpPr>
            <p:spPr>
              <a:xfrm rot="16200000" flipH="1">
                <a:off x="13568363" y="3271838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Łącznik zakrzywiony 632"/>
              <p:cNvCxnSpPr/>
              <p:nvPr/>
            </p:nvCxnSpPr>
            <p:spPr>
              <a:xfrm rot="10800000" flipV="1">
                <a:off x="13811251" y="2981326"/>
                <a:ext cx="133350" cy="381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Łącznik zakrzywiony 633"/>
              <p:cNvCxnSpPr/>
              <p:nvPr/>
            </p:nvCxnSpPr>
            <p:spPr>
              <a:xfrm rot="10800000" flipV="1">
                <a:off x="12125325" y="2981326"/>
                <a:ext cx="123824" cy="1143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Łącznik zakrzywiony 634"/>
              <p:cNvCxnSpPr/>
              <p:nvPr/>
            </p:nvCxnSpPr>
            <p:spPr>
              <a:xfrm rot="16200000" flipH="1">
                <a:off x="12882563" y="3443288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Łącznik zakrzywiony 635"/>
              <p:cNvCxnSpPr/>
              <p:nvPr/>
            </p:nvCxnSpPr>
            <p:spPr>
              <a:xfrm rot="16200000" flipH="1">
                <a:off x="12577763" y="3729037"/>
                <a:ext cx="161925" cy="381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Łącznik zakrzywiony 636"/>
              <p:cNvCxnSpPr/>
              <p:nvPr/>
            </p:nvCxnSpPr>
            <p:spPr>
              <a:xfrm rot="16200000" flipH="1">
                <a:off x="12220575" y="3962401"/>
                <a:ext cx="104774" cy="8572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Łącznik zakrzywiony 637"/>
              <p:cNvCxnSpPr/>
              <p:nvPr/>
            </p:nvCxnSpPr>
            <p:spPr>
              <a:xfrm rot="16200000" flipH="1">
                <a:off x="13730287" y="4024313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Łącznik zakrzywiony 638"/>
              <p:cNvCxnSpPr/>
              <p:nvPr/>
            </p:nvCxnSpPr>
            <p:spPr>
              <a:xfrm rot="10800000" flipV="1">
                <a:off x="12792076" y="3695700"/>
                <a:ext cx="152400" cy="4762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Łącznik zakrzywiony 649"/>
              <p:cNvCxnSpPr/>
              <p:nvPr/>
            </p:nvCxnSpPr>
            <p:spPr>
              <a:xfrm rot="10800000" flipV="1">
                <a:off x="12839703" y="4495804"/>
                <a:ext cx="85723" cy="76199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Łącznik zakrzywiony 650"/>
              <p:cNvCxnSpPr/>
              <p:nvPr/>
            </p:nvCxnSpPr>
            <p:spPr>
              <a:xfrm rot="5400000">
                <a:off x="12673012" y="2309814"/>
                <a:ext cx="152400" cy="666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Łącznik zakrzywiony 651"/>
              <p:cNvCxnSpPr/>
              <p:nvPr/>
            </p:nvCxnSpPr>
            <p:spPr>
              <a:xfrm rot="10800000">
                <a:off x="12192002" y="3657602"/>
                <a:ext cx="57148" cy="2857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Łącznik zakrzywiony 652"/>
              <p:cNvCxnSpPr/>
              <p:nvPr/>
            </p:nvCxnSpPr>
            <p:spPr>
              <a:xfrm rot="10800000" flipV="1">
                <a:off x="12563475" y="3943350"/>
                <a:ext cx="104775" cy="6667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Łącznik zakrzywiony 653"/>
              <p:cNvCxnSpPr/>
              <p:nvPr/>
            </p:nvCxnSpPr>
            <p:spPr>
              <a:xfrm rot="5400000">
                <a:off x="12953999" y="5295904"/>
                <a:ext cx="114301" cy="571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Łącznik zakrzywiony 654"/>
              <p:cNvCxnSpPr/>
              <p:nvPr/>
            </p:nvCxnSpPr>
            <p:spPr>
              <a:xfrm rot="16200000" flipH="1">
                <a:off x="13234988" y="5205414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Łącznik zakrzywiony 655"/>
              <p:cNvCxnSpPr/>
              <p:nvPr/>
            </p:nvCxnSpPr>
            <p:spPr>
              <a:xfrm rot="10800000" flipV="1">
                <a:off x="13630275" y="4524376"/>
                <a:ext cx="104778" cy="10477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Łącznik zakrzywiony 656"/>
              <p:cNvCxnSpPr/>
              <p:nvPr/>
            </p:nvCxnSpPr>
            <p:spPr>
              <a:xfrm rot="16200000" flipH="1">
                <a:off x="13254038" y="4510088"/>
                <a:ext cx="123825" cy="5715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Łącznik zakrzywiony 657"/>
              <p:cNvCxnSpPr/>
              <p:nvPr/>
            </p:nvCxnSpPr>
            <p:spPr>
              <a:xfrm rot="5400000">
                <a:off x="13211174" y="4676777"/>
                <a:ext cx="95253" cy="952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Łącznik zakrzywiony 658"/>
              <p:cNvCxnSpPr/>
              <p:nvPr/>
            </p:nvCxnSpPr>
            <p:spPr>
              <a:xfrm rot="16200000" flipH="1">
                <a:off x="12187237" y="4643439"/>
                <a:ext cx="180978" cy="9525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Łącznik zakrzywiony 659"/>
              <p:cNvCxnSpPr/>
              <p:nvPr/>
            </p:nvCxnSpPr>
            <p:spPr>
              <a:xfrm rot="5400000">
                <a:off x="13411201" y="3810004"/>
                <a:ext cx="161926" cy="8572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Łącznik zakrzywiony 660"/>
              <p:cNvCxnSpPr/>
              <p:nvPr/>
            </p:nvCxnSpPr>
            <p:spPr>
              <a:xfrm rot="5400000">
                <a:off x="12844465" y="4157669"/>
                <a:ext cx="142875" cy="95246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Łącznik zakrzywiony 679"/>
              <p:cNvCxnSpPr/>
              <p:nvPr/>
            </p:nvCxnSpPr>
            <p:spPr>
              <a:xfrm rot="10800000">
                <a:off x="12639675" y="5334002"/>
                <a:ext cx="190502" cy="38101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rgbClr val="7C7C7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Łącznik prosty ze strzałką 694"/>
              <p:cNvCxnSpPr/>
              <p:nvPr/>
            </p:nvCxnSpPr>
            <p:spPr>
              <a:xfrm flipH="1">
                <a:off x="12420600" y="5391152"/>
                <a:ext cx="295275" cy="50482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Łącznik prosty ze strzałką 695"/>
              <p:cNvCxnSpPr/>
              <p:nvPr/>
            </p:nvCxnSpPr>
            <p:spPr>
              <a:xfrm flipH="1">
                <a:off x="12418219" y="5410202"/>
                <a:ext cx="535781" cy="4881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2" name="Strzałka w prawo 717"/>
              <p:cNvSpPr/>
              <p:nvPr/>
            </p:nvSpPr>
            <p:spPr>
              <a:xfrm>
                <a:off x="13323094" y="807449"/>
                <a:ext cx="542924" cy="285751"/>
              </a:xfrm>
              <a:prstGeom prst="rightArrow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63" name="Strzałka w prawo 718"/>
              <p:cNvSpPr/>
              <p:nvPr/>
            </p:nvSpPr>
            <p:spPr>
              <a:xfrm rot="10800000">
                <a:off x="12303919" y="809831"/>
                <a:ext cx="542924" cy="285750"/>
              </a:xfrm>
              <a:prstGeom prst="rightArrow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 sz="1050"/>
              </a:p>
            </p:txBody>
          </p:sp>
          <p:sp>
            <p:nvSpPr>
              <p:cNvPr id="164" name="pole tekstowe 719"/>
              <p:cNvSpPr txBox="1"/>
              <p:nvPr/>
            </p:nvSpPr>
            <p:spPr>
              <a:xfrm>
                <a:off x="14292881" y="1752257"/>
                <a:ext cx="2096119" cy="539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1050" dirty="0" err="1" smtClean="0"/>
                  <a:t>Aggregate</a:t>
                </a:r>
                <a:r>
                  <a:rPr lang="pl-PL" sz="1050" dirty="0" smtClean="0"/>
                  <a:t> </a:t>
                </a:r>
                <a:r>
                  <a:rPr lang="pl-PL" sz="1050" dirty="0" err="1" smtClean="0"/>
                  <a:t>debonding</a:t>
                </a:r>
                <a:r>
                  <a:rPr lang="pl-PL" sz="1050" dirty="0" smtClean="0"/>
                  <a:t/>
                </a:r>
                <a:br>
                  <a:rPr lang="pl-PL" sz="1050" dirty="0" smtClean="0"/>
                </a:br>
                <a:r>
                  <a:rPr lang="pl-PL" sz="1050" dirty="0" smtClean="0"/>
                  <a:t>and </a:t>
                </a:r>
                <a:r>
                  <a:rPr lang="pl-PL" sz="1050" dirty="0" err="1" smtClean="0"/>
                  <a:t>bridging</a:t>
                </a:r>
                <a:endParaRPr lang="pl-PL" sz="1050" dirty="0"/>
              </a:p>
            </p:txBody>
          </p:sp>
          <p:sp>
            <p:nvSpPr>
              <p:cNvPr id="165" name="pole tekstowe 720"/>
              <p:cNvSpPr txBox="1"/>
              <p:nvPr/>
            </p:nvSpPr>
            <p:spPr>
              <a:xfrm>
                <a:off x="14707136" y="3454763"/>
                <a:ext cx="1493786" cy="329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b="1" dirty="0" err="1" smtClean="0">
                    <a:solidFill>
                      <a:srgbClr val="FF0000"/>
                    </a:solidFill>
                  </a:rPr>
                  <a:t>Process</a:t>
                </a:r>
                <a:r>
                  <a:rPr lang="pl-PL" sz="1050" b="1" dirty="0" smtClean="0">
                    <a:solidFill>
                      <a:srgbClr val="FF0000"/>
                    </a:solidFill>
                  </a:rPr>
                  <a:t> </a:t>
                </a:r>
                <a:r>
                  <a:rPr lang="pl-PL" sz="1050" b="1" dirty="0" err="1" smtClean="0">
                    <a:solidFill>
                      <a:srgbClr val="FF0000"/>
                    </a:solidFill>
                  </a:rPr>
                  <a:t>zone</a:t>
                </a:r>
                <a:endParaRPr lang="pl-PL" sz="105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66" name="pole tekstowe 721"/>
              <p:cNvSpPr txBox="1"/>
              <p:nvPr/>
            </p:nvSpPr>
            <p:spPr>
              <a:xfrm>
                <a:off x="14636276" y="4538851"/>
                <a:ext cx="1668803" cy="329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dirty="0" err="1" smtClean="0"/>
                  <a:t>Crack-branching</a:t>
                </a:r>
                <a:endParaRPr lang="pl-PL" sz="1050" dirty="0"/>
              </a:p>
            </p:txBody>
          </p:sp>
          <p:sp>
            <p:nvSpPr>
              <p:cNvPr id="167" name="pole tekstowe 722"/>
              <p:cNvSpPr txBox="1"/>
              <p:nvPr/>
            </p:nvSpPr>
            <p:spPr>
              <a:xfrm rot="16200000">
                <a:off x="10810488" y="2567912"/>
                <a:ext cx="1115988" cy="360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dirty="0" smtClean="0"/>
                  <a:t>Wake </a:t>
                </a:r>
                <a:r>
                  <a:rPr lang="pl-PL" sz="1050" dirty="0" err="1" smtClean="0"/>
                  <a:t>zone</a:t>
                </a:r>
                <a:endParaRPr lang="pl-PL" sz="1050" dirty="0" smtClean="0"/>
              </a:p>
            </p:txBody>
          </p:sp>
          <p:sp>
            <p:nvSpPr>
              <p:cNvPr id="168" name="pole tekstowe 723"/>
              <p:cNvSpPr txBox="1"/>
              <p:nvPr/>
            </p:nvSpPr>
            <p:spPr>
              <a:xfrm>
                <a:off x="10704207" y="3432125"/>
                <a:ext cx="955096" cy="539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pl-PL" sz="1050" dirty="0" smtClean="0"/>
                  <a:t>Diffuse</a:t>
                </a:r>
                <a:r>
                  <a:rPr lang="en-US" sz="1050" dirty="0"/>
                  <a:t/>
                </a:r>
                <a:br>
                  <a:rPr lang="en-US" sz="1050" dirty="0"/>
                </a:br>
                <a:r>
                  <a:rPr lang="pl-PL" sz="1050" dirty="0" smtClean="0"/>
                  <a:t>damage</a:t>
                </a:r>
                <a:endParaRPr lang="pl-PL" sz="1050" dirty="0"/>
              </a:p>
            </p:txBody>
          </p:sp>
          <p:sp>
            <p:nvSpPr>
              <p:cNvPr id="169" name="pole tekstowe 724"/>
              <p:cNvSpPr txBox="1"/>
              <p:nvPr/>
            </p:nvSpPr>
            <p:spPr>
              <a:xfrm rot="16200000">
                <a:off x="10763487" y="4446845"/>
                <a:ext cx="1213807" cy="360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dirty="0" err="1" smtClean="0"/>
                  <a:t>Frontal</a:t>
                </a:r>
                <a:r>
                  <a:rPr lang="pl-PL" sz="1050" dirty="0" smtClean="0"/>
                  <a:t> </a:t>
                </a:r>
                <a:r>
                  <a:rPr lang="pl-PL" sz="1050" dirty="0" err="1" smtClean="0"/>
                  <a:t>zone</a:t>
                </a:r>
                <a:endParaRPr lang="pl-PL" sz="1050" dirty="0"/>
              </a:p>
            </p:txBody>
          </p:sp>
          <p:sp>
            <p:nvSpPr>
              <p:cNvPr id="170" name="pole tekstowe 725"/>
              <p:cNvSpPr txBox="1"/>
              <p:nvPr/>
            </p:nvSpPr>
            <p:spPr>
              <a:xfrm>
                <a:off x="11295542" y="5581423"/>
                <a:ext cx="1464238" cy="5394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l-PL" sz="1050" dirty="0" err="1" smtClean="0"/>
                  <a:t>Pre-fabricated</a:t>
                </a:r>
                <a:r>
                  <a:rPr lang="pl-PL" sz="1050" dirty="0" smtClean="0"/>
                  <a:t/>
                </a:r>
                <a:br>
                  <a:rPr lang="pl-PL" sz="1050" dirty="0" smtClean="0"/>
                </a:br>
                <a:r>
                  <a:rPr lang="pl-PL" sz="1050" dirty="0" err="1" smtClean="0"/>
                  <a:t>microcracks</a:t>
                </a:r>
                <a:endParaRPr lang="pl-PL" sz="1050" dirty="0"/>
              </a:p>
            </p:txBody>
          </p:sp>
          <p:sp>
            <p:nvSpPr>
              <p:cNvPr id="171" name="pole tekstowe 739"/>
              <p:cNvSpPr txBox="1"/>
              <p:nvPr/>
            </p:nvSpPr>
            <p:spPr>
              <a:xfrm>
                <a:off x="10569872" y="541560"/>
                <a:ext cx="5363567" cy="67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</a:t>
                </a:r>
                <a:r>
                  <a:rPr lang="pl-PL" sz="1400" dirty="0" smtClean="0"/>
                  <a:t>evelopment</a:t>
                </a:r>
                <a:r>
                  <a:rPr lang="en-US" sz="1400" dirty="0" smtClean="0"/>
                  <a:t> of </a:t>
                </a:r>
                <a:r>
                  <a:rPr lang="en-US" sz="1400" b="1" dirty="0" smtClean="0"/>
                  <a:t>“Fracture process zone”</a:t>
                </a:r>
                <a:r>
                  <a:rPr lang="pl-PL" sz="1400" dirty="0" smtClean="0"/>
                  <a:t/>
                </a:r>
                <a:br>
                  <a:rPr lang="pl-PL" sz="1400" dirty="0" smtClean="0"/>
                </a:br>
                <a:endParaRPr lang="pl-PL" sz="1400" b="1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7" name="Left Brace 26"/>
            <p:cNvSpPr/>
            <p:nvPr/>
          </p:nvSpPr>
          <p:spPr>
            <a:xfrm>
              <a:off x="10885402" y="2929399"/>
              <a:ext cx="312021" cy="1333234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8" name="Left Brace 47"/>
            <p:cNvSpPr/>
            <p:nvPr/>
          </p:nvSpPr>
          <p:spPr>
            <a:xfrm>
              <a:off x="10889612" y="4303239"/>
              <a:ext cx="313212" cy="1401868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9" name="Left Brace 48"/>
            <p:cNvSpPr/>
            <p:nvPr/>
          </p:nvSpPr>
          <p:spPr>
            <a:xfrm rot="10800000">
              <a:off x="12694765" y="2923968"/>
              <a:ext cx="332829" cy="2777949"/>
            </a:xfrm>
            <a:prstGeom prst="leftBrac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</p:grpSp>
      <p:cxnSp>
        <p:nvCxnSpPr>
          <p:cNvPr id="172" name="Connecteur droit 37">
            <a:extLst>
              <a:ext uri="{FF2B5EF4-FFF2-40B4-BE49-F238E27FC236}">
                <a16:creationId xmlns:a16="http://schemas.microsoft.com/office/drawing/2014/main" id="{6DAE970D-06AF-4B66-8A2A-643533C73FA4}"/>
              </a:ext>
            </a:extLst>
          </p:cNvPr>
          <p:cNvCxnSpPr>
            <a:stCxn id="36" idx="4"/>
          </p:cNvCxnSpPr>
          <p:nvPr/>
        </p:nvCxnSpPr>
        <p:spPr>
          <a:xfrm>
            <a:off x="614901" y="2040907"/>
            <a:ext cx="9729" cy="3606598"/>
          </a:xfrm>
          <a:prstGeom prst="line">
            <a:avLst/>
          </a:prstGeom>
          <a:ln w="15875">
            <a:solidFill>
              <a:srgbClr val="E85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Ellipse 40">
            <a:extLst>
              <a:ext uri="{FF2B5EF4-FFF2-40B4-BE49-F238E27FC236}">
                <a16:creationId xmlns:a16="http://schemas.microsoft.com/office/drawing/2014/main" id="{7AE59458-CED6-478D-A703-33462EB6F27A}"/>
              </a:ext>
            </a:extLst>
          </p:cNvPr>
          <p:cNvSpPr/>
          <p:nvPr/>
        </p:nvSpPr>
        <p:spPr>
          <a:xfrm>
            <a:off x="562671" y="5561045"/>
            <a:ext cx="109027" cy="98253"/>
          </a:xfrm>
          <a:prstGeom prst="ellipse">
            <a:avLst/>
          </a:prstGeom>
          <a:solidFill>
            <a:srgbClr val="E85412"/>
          </a:solidFill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74" name="Connecteur droit 29">
            <a:extLst>
              <a:ext uri="{FF2B5EF4-FFF2-40B4-BE49-F238E27FC236}">
                <a16:creationId xmlns:a16="http://schemas.microsoft.com/office/drawing/2014/main" id="{E8CCBBFC-17F7-4160-B8A4-025F6C040700}"/>
              </a:ext>
            </a:extLst>
          </p:cNvPr>
          <p:cNvCxnSpPr/>
          <p:nvPr/>
        </p:nvCxnSpPr>
        <p:spPr>
          <a:xfrm>
            <a:off x="636385" y="4100373"/>
            <a:ext cx="1454592" cy="15087"/>
          </a:xfrm>
          <a:prstGeom prst="line">
            <a:avLst/>
          </a:prstGeom>
          <a:ln w="15875">
            <a:solidFill>
              <a:srgbClr val="E85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cteur droit 29">
            <a:extLst>
              <a:ext uri="{FF2B5EF4-FFF2-40B4-BE49-F238E27FC236}">
                <a16:creationId xmlns:a16="http://schemas.microsoft.com/office/drawing/2014/main" id="{E8CCBBFC-17F7-4160-B8A4-025F6C040700}"/>
              </a:ext>
            </a:extLst>
          </p:cNvPr>
          <p:cNvCxnSpPr/>
          <p:nvPr/>
        </p:nvCxnSpPr>
        <p:spPr>
          <a:xfrm>
            <a:off x="627428" y="5609906"/>
            <a:ext cx="810847" cy="265"/>
          </a:xfrm>
          <a:prstGeom prst="line">
            <a:avLst/>
          </a:prstGeom>
          <a:ln w="15875">
            <a:solidFill>
              <a:srgbClr val="E854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4043604" y="1119380"/>
            <a:ext cx="4912067" cy="4599561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368767" y="1119380"/>
            <a:ext cx="3535458" cy="5420190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8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smtClean="0" i="1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81064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75"/>
    </mc:Choice>
    <mc:Fallback xmlns="">
      <p:transition spd="slow" advTm="76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2" grpId="0"/>
      <p:bldP spid="1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Autofit/>
          </a:bodyPr>
          <a:lstStyle/>
          <a:p>
            <a:r>
              <a:rPr lang="en-US" sz="3200" dirty="0"/>
              <a:t>Fracture behavior characterization by wedge splitting test (WST)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46F2DAC5-A94C-436D-B16B-F4C002FB5EE6}"/>
                  </a:ext>
                </a:extLst>
              </p:cNvPr>
              <p:cNvSpPr/>
              <p:nvPr/>
            </p:nvSpPr>
            <p:spPr>
              <a:xfrm>
                <a:off x="5664530" y="5798723"/>
                <a:ext cx="3073790" cy="6153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den>
                    </m:f>
                    <m:nary>
                      <m:naryPr>
                        <m:limLoc m:val="subSup"/>
                        <m:ctrlPr>
                          <a:rPr lang="fr-FR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fr-F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𝛿</m:t>
                            </m:r>
                          </m:e>
                          <m:sub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15%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𝐻𝑝𝑒𝑎𝑘</m:t>
                                    </m:r>
                                  </m:sub>
                                </m:sSub>
                              </m:e>
                            </m:d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fr-FR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sub>
                        </m:sSub>
                      </m:e>
                    </m:nary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6F2DAC5-A94C-436D-B16B-F4C002FB5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4530" y="5798723"/>
                <a:ext cx="3073790" cy="615361"/>
              </a:xfrm>
              <a:prstGeom prst="rect">
                <a:avLst/>
              </a:prstGeom>
              <a:blipFill>
                <a:blip r:embed="rId3" cstate="print"/>
                <a:stretch>
                  <a:fillRect b="-49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1D61D56D-EBAD-4F2D-9C09-4FA89EDF68E3}"/>
                  </a:ext>
                </a:extLst>
              </p:cNvPr>
              <p:cNvSpPr/>
              <p:nvPr/>
            </p:nvSpPr>
            <p:spPr>
              <a:xfrm>
                <a:off x="5622286" y="5067828"/>
                <a:ext cx="2997808" cy="619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𝑁𝑇</m:t>
                          </m:r>
                        </m:sub>
                      </m:sSub>
                      <m:r>
                        <a:rPr lang="fr-FR" sz="1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fr-FR" sz="1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</m:num>
                        <m:den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fr-FR" sz="1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sSub>
                            <m:sSubPr>
                              <m:ctrlP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fr-FR" sz="1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𝑝𝑒𝑎𝑘</m:t>
                              </m:r>
                            </m:sub>
                          </m:sSub>
                          <m:r>
                            <a:rPr lang="fr-FR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fr-FR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fr-FR" sz="1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sSup>
                            <m:sSupPr>
                              <m:ctrlP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fr-FR" sz="1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D61D56D-EBAD-4F2D-9C09-4FA89EDF68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286" y="5067828"/>
                <a:ext cx="2997808" cy="619785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ZoneTexte 9">
            <a:extLst>
              <a:ext uri="{FF2B5EF4-FFF2-40B4-BE49-F238E27FC236}">
                <a16:creationId xmlns:a16="http://schemas.microsoft.com/office/drawing/2014/main" id="{97FCCA95-4248-4114-A8DC-5A00C0031790}"/>
              </a:ext>
            </a:extLst>
          </p:cNvPr>
          <p:cNvSpPr txBox="1"/>
          <p:nvPr/>
        </p:nvSpPr>
        <p:spPr>
          <a:xfrm>
            <a:off x="3512542" y="5130156"/>
            <a:ext cx="1925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 smtClean="0" i="1">
                <a:solidFill>
                  <a:srgbClr val="C00000"/>
                </a:solidFill>
                <a:latin typeface="+mj-lt"/>
              </a:rPr>
              <a:t>Nominal </a:t>
            </a:r>
            <a:r>
              <a:rPr lang="en-US" sz="1600" b="0" dirty="0" i="1">
                <a:solidFill>
                  <a:srgbClr val="C00000"/>
                </a:solidFill>
                <a:latin typeface="+mj-lt"/>
              </a:rPr>
              <a:t>notch tensile </a:t>
            </a:r>
            <a:r>
              <a:rPr lang="en-US" sz="1600" b="0" dirty="0" smtClean="0" i="1">
                <a:solidFill>
                  <a:srgbClr val="C00000"/>
                </a:solidFill>
                <a:latin typeface="+mj-lt"/>
              </a:rPr>
              <a:t>strength:</a:t>
            </a:r>
            <a:endParaRPr lang="en-US" sz="1600" b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15" name="ZoneTexte 10">
            <a:extLst>
              <a:ext uri="{FF2B5EF4-FFF2-40B4-BE49-F238E27FC236}">
                <a16:creationId xmlns:a16="http://schemas.microsoft.com/office/drawing/2014/main" id="{E131E811-25F0-4BC7-890F-C386A49FADF9}"/>
              </a:ext>
            </a:extLst>
          </p:cNvPr>
          <p:cNvSpPr txBox="1"/>
          <p:nvPr/>
        </p:nvSpPr>
        <p:spPr>
          <a:xfrm>
            <a:off x="3236546" y="5851872"/>
            <a:ext cx="2211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 i="1">
                <a:solidFill>
                  <a:srgbClr val="C00000"/>
                </a:solidFill>
                <a:latin typeface="+mj-lt"/>
              </a:rPr>
              <a:t>Specific fracture </a:t>
            </a:r>
            <a:r>
              <a:rPr lang="en-US" sz="1600" b="0" dirty="0" smtClean="0" i="1">
                <a:solidFill>
                  <a:srgbClr val="C00000"/>
                </a:solidFill>
                <a:latin typeface="+mj-lt"/>
              </a:rPr>
              <a:t>energy:</a:t>
            </a:r>
            <a:endParaRPr lang="en-US" sz="1600" b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7" name="Dowolny kształt: kształt 76">
            <a:extLst>
              <a:ext uri="{FF2B5EF4-FFF2-40B4-BE49-F238E27FC236}">
                <a16:creationId xmlns:a16="http://schemas.microsoft.com/office/drawing/2014/main" id="{5F7EF8CA-4194-4CF9-BB20-02E787B79007}"/>
              </a:ext>
            </a:extLst>
          </p:cNvPr>
          <p:cNvSpPr/>
          <p:nvPr/>
        </p:nvSpPr>
        <p:spPr>
          <a:xfrm>
            <a:off x="5540898" y="1625952"/>
            <a:ext cx="2227686" cy="2743508"/>
          </a:xfrm>
          <a:custGeom>
            <a:avLst/>
            <a:gdLst>
              <a:gd name="connsiteX0" fmla="*/ 115500 w 2258797"/>
              <a:gd name="connsiteY0" fmla="*/ 2253518 h 2390457"/>
              <a:gd name="connsiteX1" fmla="*/ 291346 w 2258797"/>
              <a:gd name="connsiteY1" fmla="*/ 1198441 h 2390457"/>
              <a:gd name="connsiteX2" fmla="*/ 695792 w 2258797"/>
              <a:gd name="connsiteY2" fmla="*/ 160949 h 2390457"/>
              <a:gd name="connsiteX3" fmla="*/ 836469 w 2258797"/>
              <a:gd name="connsiteY3" fmla="*/ 20272 h 2390457"/>
              <a:gd name="connsiteX4" fmla="*/ 1029900 w 2258797"/>
              <a:gd name="connsiteY4" fmla="*/ 336795 h 2390457"/>
              <a:gd name="connsiteX5" fmla="*/ 1152992 w 2258797"/>
              <a:gd name="connsiteY5" fmla="*/ 934672 h 2390457"/>
              <a:gd name="connsiteX6" fmla="*/ 1469515 w 2258797"/>
              <a:gd name="connsiteY6" fmla="*/ 1374287 h 2390457"/>
              <a:gd name="connsiteX7" fmla="*/ 1997054 w 2258797"/>
              <a:gd name="connsiteY7" fmla="*/ 1866656 h 2390457"/>
              <a:gd name="connsiteX8" fmla="*/ 2067392 w 2258797"/>
              <a:gd name="connsiteY8" fmla="*/ 1919410 h 2390457"/>
              <a:gd name="connsiteX9" fmla="*/ 2120146 w 2258797"/>
              <a:gd name="connsiteY9" fmla="*/ 2341441 h 2390457"/>
              <a:gd name="connsiteX10" fmla="*/ 115500 w 2258797"/>
              <a:gd name="connsiteY10" fmla="*/ 2253518 h 2390457"/>
              <a:gd name="connsiteX0" fmla="*/ 115500 w 2258797"/>
              <a:gd name="connsiteY0" fmla="*/ 2268438 h 2405377"/>
              <a:gd name="connsiteX1" fmla="*/ 291346 w 2258797"/>
              <a:gd name="connsiteY1" fmla="*/ 1213361 h 2405377"/>
              <a:gd name="connsiteX2" fmla="*/ 695792 w 2258797"/>
              <a:gd name="connsiteY2" fmla="*/ 175869 h 2405377"/>
              <a:gd name="connsiteX3" fmla="*/ 814244 w 2258797"/>
              <a:gd name="connsiteY3" fmla="*/ 16142 h 2405377"/>
              <a:gd name="connsiteX4" fmla="*/ 1029900 w 2258797"/>
              <a:gd name="connsiteY4" fmla="*/ 351715 h 2405377"/>
              <a:gd name="connsiteX5" fmla="*/ 1152992 w 2258797"/>
              <a:gd name="connsiteY5" fmla="*/ 949592 h 2405377"/>
              <a:gd name="connsiteX6" fmla="*/ 1469515 w 2258797"/>
              <a:gd name="connsiteY6" fmla="*/ 1389207 h 2405377"/>
              <a:gd name="connsiteX7" fmla="*/ 1997054 w 2258797"/>
              <a:gd name="connsiteY7" fmla="*/ 1881576 h 2405377"/>
              <a:gd name="connsiteX8" fmla="*/ 2067392 w 2258797"/>
              <a:gd name="connsiteY8" fmla="*/ 1934330 h 2405377"/>
              <a:gd name="connsiteX9" fmla="*/ 2120146 w 2258797"/>
              <a:gd name="connsiteY9" fmla="*/ 2356361 h 2405377"/>
              <a:gd name="connsiteX10" fmla="*/ 115500 w 2258797"/>
              <a:gd name="connsiteY10" fmla="*/ 2268438 h 2405377"/>
              <a:gd name="connsiteX0" fmla="*/ 115500 w 2258797"/>
              <a:gd name="connsiteY0" fmla="*/ 2253478 h 2390417"/>
              <a:gd name="connsiteX1" fmla="*/ 291346 w 2258797"/>
              <a:gd name="connsiteY1" fmla="*/ 1198401 h 2390417"/>
              <a:gd name="connsiteX2" fmla="*/ 695792 w 2258797"/>
              <a:gd name="connsiteY2" fmla="*/ 160909 h 2390417"/>
              <a:gd name="connsiteX3" fmla="*/ 814244 w 2258797"/>
              <a:gd name="connsiteY3" fmla="*/ 1182 h 2390417"/>
              <a:gd name="connsiteX4" fmla="*/ 1029900 w 2258797"/>
              <a:gd name="connsiteY4" fmla="*/ 336755 h 2390417"/>
              <a:gd name="connsiteX5" fmla="*/ 1152992 w 2258797"/>
              <a:gd name="connsiteY5" fmla="*/ 934632 h 2390417"/>
              <a:gd name="connsiteX6" fmla="*/ 1469515 w 2258797"/>
              <a:gd name="connsiteY6" fmla="*/ 1374247 h 2390417"/>
              <a:gd name="connsiteX7" fmla="*/ 1997054 w 2258797"/>
              <a:gd name="connsiteY7" fmla="*/ 1866616 h 2390417"/>
              <a:gd name="connsiteX8" fmla="*/ 2067392 w 2258797"/>
              <a:gd name="connsiteY8" fmla="*/ 1919370 h 2390417"/>
              <a:gd name="connsiteX9" fmla="*/ 2120146 w 2258797"/>
              <a:gd name="connsiteY9" fmla="*/ 2341401 h 2390417"/>
              <a:gd name="connsiteX10" fmla="*/ 115500 w 2258797"/>
              <a:gd name="connsiteY10" fmla="*/ 2253478 h 2390417"/>
              <a:gd name="connsiteX0" fmla="*/ 115500 w 2258797"/>
              <a:gd name="connsiteY0" fmla="*/ 2254468 h 2391407"/>
              <a:gd name="connsiteX1" fmla="*/ 291346 w 2258797"/>
              <a:gd name="connsiteY1" fmla="*/ 1199391 h 2391407"/>
              <a:gd name="connsiteX2" fmla="*/ 695792 w 2258797"/>
              <a:gd name="connsiteY2" fmla="*/ 161899 h 2391407"/>
              <a:gd name="connsiteX3" fmla="*/ 814244 w 2258797"/>
              <a:gd name="connsiteY3" fmla="*/ 2172 h 2391407"/>
              <a:gd name="connsiteX4" fmla="*/ 1029900 w 2258797"/>
              <a:gd name="connsiteY4" fmla="*/ 337745 h 2391407"/>
              <a:gd name="connsiteX5" fmla="*/ 1152992 w 2258797"/>
              <a:gd name="connsiteY5" fmla="*/ 935622 h 2391407"/>
              <a:gd name="connsiteX6" fmla="*/ 1469515 w 2258797"/>
              <a:gd name="connsiteY6" fmla="*/ 1375237 h 2391407"/>
              <a:gd name="connsiteX7" fmla="*/ 1997054 w 2258797"/>
              <a:gd name="connsiteY7" fmla="*/ 1867606 h 2391407"/>
              <a:gd name="connsiteX8" fmla="*/ 2067392 w 2258797"/>
              <a:gd name="connsiteY8" fmla="*/ 1920360 h 2391407"/>
              <a:gd name="connsiteX9" fmla="*/ 2120146 w 2258797"/>
              <a:gd name="connsiteY9" fmla="*/ 2342391 h 2391407"/>
              <a:gd name="connsiteX10" fmla="*/ 115500 w 2258797"/>
              <a:gd name="connsiteY10" fmla="*/ 2254468 h 2391407"/>
              <a:gd name="connsiteX0" fmla="*/ 115500 w 2258797"/>
              <a:gd name="connsiteY0" fmla="*/ 2254468 h 2391407"/>
              <a:gd name="connsiteX1" fmla="*/ 291346 w 2258797"/>
              <a:gd name="connsiteY1" fmla="*/ 1199391 h 2391407"/>
              <a:gd name="connsiteX2" fmla="*/ 695792 w 2258797"/>
              <a:gd name="connsiteY2" fmla="*/ 161899 h 2391407"/>
              <a:gd name="connsiteX3" fmla="*/ 814244 w 2258797"/>
              <a:gd name="connsiteY3" fmla="*/ 2172 h 2391407"/>
              <a:gd name="connsiteX4" fmla="*/ 1029900 w 2258797"/>
              <a:gd name="connsiteY4" fmla="*/ 337745 h 2391407"/>
              <a:gd name="connsiteX5" fmla="*/ 1152992 w 2258797"/>
              <a:gd name="connsiteY5" fmla="*/ 935622 h 2391407"/>
              <a:gd name="connsiteX6" fmla="*/ 1469515 w 2258797"/>
              <a:gd name="connsiteY6" fmla="*/ 1375237 h 2391407"/>
              <a:gd name="connsiteX7" fmla="*/ 1997054 w 2258797"/>
              <a:gd name="connsiteY7" fmla="*/ 1867606 h 2391407"/>
              <a:gd name="connsiteX8" fmla="*/ 2067392 w 2258797"/>
              <a:gd name="connsiteY8" fmla="*/ 1920360 h 2391407"/>
              <a:gd name="connsiteX9" fmla="*/ 2120146 w 2258797"/>
              <a:gd name="connsiteY9" fmla="*/ 2342391 h 2391407"/>
              <a:gd name="connsiteX10" fmla="*/ 115500 w 2258797"/>
              <a:gd name="connsiteY10" fmla="*/ 2254468 h 2391407"/>
              <a:gd name="connsiteX0" fmla="*/ 114295 w 2257592"/>
              <a:gd name="connsiteY0" fmla="*/ 2255409 h 2392348"/>
              <a:gd name="connsiteX1" fmla="*/ 290141 w 2257592"/>
              <a:gd name="connsiteY1" fmla="*/ 1200332 h 2392348"/>
              <a:gd name="connsiteX2" fmla="*/ 650137 w 2257592"/>
              <a:gd name="connsiteY2" fmla="*/ 235865 h 2392348"/>
              <a:gd name="connsiteX3" fmla="*/ 813039 w 2257592"/>
              <a:gd name="connsiteY3" fmla="*/ 3113 h 2392348"/>
              <a:gd name="connsiteX4" fmla="*/ 1028695 w 2257592"/>
              <a:gd name="connsiteY4" fmla="*/ 338686 h 2392348"/>
              <a:gd name="connsiteX5" fmla="*/ 1151787 w 2257592"/>
              <a:gd name="connsiteY5" fmla="*/ 936563 h 2392348"/>
              <a:gd name="connsiteX6" fmla="*/ 1468310 w 2257592"/>
              <a:gd name="connsiteY6" fmla="*/ 1376178 h 2392348"/>
              <a:gd name="connsiteX7" fmla="*/ 1995849 w 2257592"/>
              <a:gd name="connsiteY7" fmla="*/ 1868547 h 2392348"/>
              <a:gd name="connsiteX8" fmla="*/ 2066187 w 2257592"/>
              <a:gd name="connsiteY8" fmla="*/ 1921301 h 2392348"/>
              <a:gd name="connsiteX9" fmla="*/ 2118941 w 2257592"/>
              <a:gd name="connsiteY9" fmla="*/ 2343332 h 2392348"/>
              <a:gd name="connsiteX10" fmla="*/ 114295 w 2257592"/>
              <a:gd name="connsiteY10" fmla="*/ 2255409 h 2392348"/>
              <a:gd name="connsiteX0" fmla="*/ 113869 w 2257166"/>
              <a:gd name="connsiteY0" fmla="*/ 2252777 h 2389716"/>
              <a:gd name="connsiteX1" fmla="*/ 289715 w 2257166"/>
              <a:gd name="connsiteY1" fmla="*/ 1197700 h 2389716"/>
              <a:gd name="connsiteX2" fmla="*/ 633836 w 2257166"/>
              <a:gd name="connsiteY2" fmla="*/ 287208 h 2389716"/>
              <a:gd name="connsiteX3" fmla="*/ 812613 w 2257166"/>
              <a:gd name="connsiteY3" fmla="*/ 481 h 2389716"/>
              <a:gd name="connsiteX4" fmla="*/ 1028269 w 2257166"/>
              <a:gd name="connsiteY4" fmla="*/ 336054 h 2389716"/>
              <a:gd name="connsiteX5" fmla="*/ 1151361 w 2257166"/>
              <a:gd name="connsiteY5" fmla="*/ 933931 h 2389716"/>
              <a:gd name="connsiteX6" fmla="*/ 1467884 w 2257166"/>
              <a:gd name="connsiteY6" fmla="*/ 1373546 h 2389716"/>
              <a:gd name="connsiteX7" fmla="*/ 1995423 w 2257166"/>
              <a:gd name="connsiteY7" fmla="*/ 1865915 h 2389716"/>
              <a:gd name="connsiteX8" fmla="*/ 2065761 w 2257166"/>
              <a:gd name="connsiteY8" fmla="*/ 1918669 h 2389716"/>
              <a:gd name="connsiteX9" fmla="*/ 2118515 w 2257166"/>
              <a:gd name="connsiteY9" fmla="*/ 2340700 h 2389716"/>
              <a:gd name="connsiteX10" fmla="*/ 113869 w 2257166"/>
              <a:gd name="connsiteY10" fmla="*/ 2252777 h 2389716"/>
              <a:gd name="connsiteX0" fmla="*/ 113869 w 2257166"/>
              <a:gd name="connsiteY0" fmla="*/ 2253485 h 2390424"/>
              <a:gd name="connsiteX1" fmla="*/ 289715 w 2257166"/>
              <a:gd name="connsiteY1" fmla="*/ 1198408 h 2390424"/>
              <a:gd name="connsiteX2" fmla="*/ 633836 w 2257166"/>
              <a:gd name="connsiteY2" fmla="*/ 287916 h 2390424"/>
              <a:gd name="connsiteX3" fmla="*/ 812613 w 2257166"/>
              <a:gd name="connsiteY3" fmla="*/ 1189 h 2390424"/>
              <a:gd name="connsiteX4" fmla="*/ 1006044 w 2257166"/>
              <a:gd name="connsiteY4" fmla="*/ 368512 h 2390424"/>
              <a:gd name="connsiteX5" fmla="*/ 1151361 w 2257166"/>
              <a:gd name="connsiteY5" fmla="*/ 934639 h 2390424"/>
              <a:gd name="connsiteX6" fmla="*/ 1467884 w 2257166"/>
              <a:gd name="connsiteY6" fmla="*/ 1374254 h 2390424"/>
              <a:gd name="connsiteX7" fmla="*/ 1995423 w 2257166"/>
              <a:gd name="connsiteY7" fmla="*/ 1866623 h 2390424"/>
              <a:gd name="connsiteX8" fmla="*/ 2065761 w 2257166"/>
              <a:gd name="connsiteY8" fmla="*/ 1919377 h 2390424"/>
              <a:gd name="connsiteX9" fmla="*/ 2118515 w 2257166"/>
              <a:gd name="connsiteY9" fmla="*/ 2341408 h 2390424"/>
              <a:gd name="connsiteX10" fmla="*/ 113869 w 2257166"/>
              <a:gd name="connsiteY10" fmla="*/ 2253485 h 2390424"/>
              <a:gd name="connsiteX0" fmla="*/ 113869 w 2257166"/>
              <a:gd name="connsiteY0" fmla="*/ 2253485 h 2390424"/>
              <a:gd name="connsiteX1" fmla="*/ 289715 w 2257166"/>
              <a:gd name="connsiteY1" fmla="*/ 1198408 h 2390424"/>
              <a:gd name="connsiteX2" fmla="*/ 633836 w 2257166"/>
              <a:gd name="connsiteY2" fmla="*/ 287916 h 2390424"/>
              <a:gd name="connsiteX3" fmla="*/ 812613 w 2257166"/>
              <a:gd name="connsiteY3" fmla="*/ 1189 h 2390424"/>
              <a:gd name="connsiteX4" fmla="*/ 1006044 w 2257166"/>
              <a:gd name="connsiteY4" fmla="*/ 368512 h 2390424"/>
              <a:gd name="connsiteX5" fmla="*/ 1179936 w 2257166"/>
              <a:gd name="connsiteY5" fmla="*/ 934639 h 2390424"/>
              <a:gd name="connsiteX6" fmla="*/ 1467884 w 2257166"/>
              <a:gd name="connsiteY6" fmla="*/ 1374254 h 2390424"/>
              <a:gd name="connsiteX7" fmla="*/ 1995423 w 2257166"/>
              <a:gd name="connsiteY7" fmla="*/ 1866623 h 2390424"/>
              <a:gd name="connsiteX8" fmla="*/ 2065761 w 2257166"/>
              <a:gd name="connsiteY8" fmla="*/ 1919377 h 2390424"/>
              <a:gd name="connsiteX9" fmla="*/ 2118515 w 2257166"/>
              <a:gd name="connsiteY9" fmla="*/ 2341408 h 2390424"/>
              <a:gd name="connsiteX10" fmla="*/ 113869 w 2257166"/>
              <a:gd name="connsiteY10" fmla="*/ 2253485 h 2390424"/>
              <a:gd name="connsiteX0" fmla="*/ 113869 w 2257166"/>
              <a:gd name="connsiteY0" fmla="*/ 2253485 h 2390424"/>
              <a:gd name="connsiteX1" fmla="*/ 289715 w 2257166"/>
              <a:gd name="connsiteY1" fmla="*/ 1198408 h 2390424"/>
              <a:gd name="connsiteX2" fmla="*/ 633836 w 2257166"/>
              <a:gd name="connsiteY2" fmla="*/ 287916 h 2390424"/>
              <a:gd name="connsiteX3" fmla="*/ 812613 w 2257166"/>
              <a:gd name="connsiteY3" fmla="*/ 1189 h 2390424"/>
              <a:gd name="connsiteX4" fmla="*/ 1006044 w 2257166"/>
              <a:gd name="connsiteY4" fmla="*/ 368512 h 2390424"/>
              <a:gd name="connsiteX5" fmla="*/ 1179936 w 2257166"/>
              <a:gd name="connsiteY5" fmla="*/ 934639 h 2390424"/>
              <a:gd name="connsiteX6" fmla="*/ 1467884 w 2257166"/>
              <a:gd name="connsiteY6" fmla="*/ 1374254 h 2390424"/>
              <a:gd name="connsiteX7" fmla="*/ 1995423 w 2257166"/>
              <a:gd name="connsiteY7" fmla="*/ 1866623 h 2390424"/>
              <a:gd name="connsiteX8" fmla="*/ 2065761 w 2257166"/>
              <a:gd name="connsiteY8" fmla="*/ 1919377 h 2390424"/>
              <a:gd name="connsiteX9" fmla="*/ 2118515 w 2257166"/>
              <a:gd name="connsiteY9" fmla="*/ 2341408 h 2390424"/>
              <a:gd name="connsiteX10" fmla="*/ 113869 w 2257166"/>
              <a:gd name="connsiteY10" fmla="*/ 2253485 h 2390424"/>
              <a:gd name="connsiteX0" fmla="*/ 103239 w 2325764"/>
              <a:gd name="connsiteY0" fmla="*/ 2310635 h 2423333"/>
              <a:gd name="connsiteX1" fmla="*/ 355285 w 2325764"/>
              <a:gd name="connsiteY1" fmla="*/ 1198408 h 2423333"/>
              <a:gd name="connsiteX2" fmla="*/ 699406 w 2325764"/>
              <a:gd name="connsiteY2" fmla="*/ 287916 h 2423333"/>
              <a:gd name="connsiteX3" fmla="*/ 878183 w 2325764"/>
              <a:gd name="connsiteY3" fmla="*/ 1189 h 2423333"/>
              <a:gd name="connsiteX4" fmla="*/ 1071614 w 2325764"/>
              <a:gd name="connsiteY4" fmla="*/ 368512 h 2423333"/>
              <a:gd name="connsiteX5" fmla="*/ 1245506 w 2325764"/>
              <a:gd name="connsiteY5" fmla="*/ 934639 h 2423333"/>
              <a:gd name="connsiteX6" fmla="*/ 1533454 w 2325764"/>
              <a:gd name="connsiteY6" fmla="*/ 1374254 h 2423333"/>
              <a:gd name="connsiteX7" fmla="*/ 2060993 w 2325764"/>
              <a:gd name="connsiteY7" fmla="*/ 1866623 h 2423333"/>
              <a:gd name="connsiteX8" fmla="*/ 2131331 w 2325764"/>
              <a:gd name="connsiteY8" fmla="*/ 1919377 h 2423333"/>
              <a:gd name="connsiteX9" fmla="*/ 2184085 w 2325764"/>
              <a:gd name="connsiteY9" fmla="*/ 2341408 h 2423333"/>
              <a:gd name="connsiteX10" fmla="*/ 103239 w 2325764"/>
              <a:gd name="connsiteY10" fmla="*/ 2310635 h 2423333"/>
              <a:gd name="connsiteX0" fmla="*/ 130635 w 2169059"/>
              <a:gd name="connsiteY0" fmla="*/ 2482085 h 2554062"/>
              <a:gd name="connsiteX1" fmla="*/ 211231 w 2169059"/>
              <a:gd name="connsiteY1" fmla="*/ 1198408 h 2554062"/>
              <a:gd name="connsiteX2" fmla="*/ 555352 w 2169059"/>
              <a:gd name="connsiteY2" fmla="*/ 287916 h 2554062"/>
              <a:gd name="connsiteX3" fmla="*/ 734129 w 2169059"/>
              <a:gd name="connsiteY3" fmla="*/ 1189 h 2554062"/>
              <a:gd name="connsiteX4" fmla="*/ 927560 w 2169059"/>
              <a:gd name="connsiteY4" fmla="*/ 368512 h 2554062"/>
              <a:gd name="connsiteX5" fmla="*/ 1101452 w 2169059"/>
              <a:gd name="connsiteY5" fmla="*/ 934639 h 2554062"/>
              <a:gd name="connsiteX6" fmla="*/ 1389400 w 2169059"/>
              <a:gd name="connsiteY6" fmla="*/ 1374254 h 2554062"/>
              <a:gd name="connsiteX7" fmla="*/ 1916939 w 2169059"/>
              <a:gd name="connsiteY7" fmla="*/ 1866623 h 2554062"/>
              <a:gd name="connsiteX8" fmla="*/ 1987277 w 2169059"/>
              <a:gd name="connsiteY8" fmla="*/ 1919377 h 2554062"/>
              <a:gd name="connsiteX9" fmla="*/ 2040031 w 2169059"/>
              <a:gd name="connsiteY9" fmla="*/ 2341408 h 2554062"/>
              <a:gd name="connsiteX10" fmla="*/ 130635 w 2169059"/>
              <a:gd name="connsiteY10" fmla="*/ 2482085 h 2554062"/>
              <a:gd name="connsiteX0" fmla="*/ 132583 w 2160779"/>
              <a:gd name="connsiteY0" fmla="*/ 2691635 h 2741115"/>
              <a:gd name="connsiteX1" fmla="*/ 203654 w 2160779"/>
              <a:gd name="connsiteY1" fmla="*/ 1198408 h 2741115"/>
              <a:gd name="connsiteX2" fmla="*/ 547775 w 2160779"/>
              <a:gd name="connsiteY2" fmla="*/ 287916 h 2741115"/>
              <a:gd name="connsiteX3" fmla="*/ 726552 w 2160779"/>
              <a:gd name="connsiteY3" fmla="*/ 1189 h 2741115"/>
              <a:gd name="connsiteX4" fmla="*/ 919983 w 2160779"/>
              <a:gd name="connsiteY4" fmla="*/ 368512 h 2741115"/>
              <a:gd name="connsiteX5" fmla="*/ 1093875 w 2160779"/>
              <a:gd name="connsiteY5" fmla="*/ 934639 h 2741115"/>
              <a:gd name="connsiteX6" fmla="*/ 1381823 w 2160779"/>
              <a:gd name="connsiteY6" fmla="*/ 1374254 h 2741115"/>
              <a:gd name="connsiteX7" fmla="*/ 1909362 w 2160779"/>
              <a:gd name="connsiteY7" fmla="*/ 1866623 h 2741115"/>
              <a:gd name="connsiteX8" fmla="*/ 1979700 w 2160779"/>
              <a:gd name="connsiteY8" fmla="*/ 1919377 h 2741115"/>
              <a:gd name="connsiteX9" fmla="*/ 2032454 w 2160779"/>
              <a:gd name="connsiteY9" fmla="*/ 2341408 h 2741115"/>
              <a:gd name="connsiteX10" fmla="*/ 132583 w 2160779"/>
              <a:gd name="connsiteY10" fmla="*/ 2691635 h 2741115"/>
              <a:gd name="connsiteX0" fmla="*/ 131920 w 2160116"/>
              <a:gd name="connsiteY0" fmla="*/ 2691635 h 2741115"/>
              <a:gd name="connsiteX1" fmla="*/ 202991 w 2160116"/>
              <a:gd name="connsiteY1" fmla="*/ 1198408 h 2741115"/>
              <a:gd name="connsiteX2" fmla="*/ 528062 w 2160116"/>
              <a:gd name="connsiteY2" fmla="*/ 287916 h 2741115"/>
              <a:gd name="connsiteX3" fmla="*/ 725889 w 2160116"/>
              <a:gd name="connsiteY3" fmla="*/ 1189 h 2741115"/>
              <a:gd name="connsiteX4" fmla="*/ 919320 w 2160116"/>
              <a:gd name="connsiteY4" fmla="*/ 368512 h 2741115"/>
              <a:gd name="connsiteX5" fmla="*/ 1093212 w 2160116"/>
              <a:gd name="connsiteY5" fmla="*/ 934639 h 2741115"/>
              <a:gd name="connsiteX6" fmla="*/ 1381160 w 2160116"/>
              <a:gd name="connsiteY6" fmla="*/ 1374254 h 2741115"/>
              <a:gd name="connsiteX7" fmla="*/ 1908699 w 2160116"/>
              <a:gd name="connsiteY7" fmla="*/ 1866623 h 2741115"/>
              <a:gd name="connsiteX8" fmla="*/ 1979037 w 2160116"/>
              <a:gd name="connsiteY8" fmla="*/ 1919377 h 2741115"/>
              <a:gd name="connsiteX9" fmla="*/ 2031791 w 2160116"/>
              <a:gd name="connsiteY9" fmla="*/ 2341408 h 2741115"/>
              <a:gd name="connsiteX10" fmla="*/ 131920 w 2160116"/>
              <a:gd name="connsiteY10" fmla="*/ 2691635 h 2741115"/>
              <a:gd name="connsiteX0" fmla="*/ 127995 w 2156191"/>
              <a:gd name="connsiteY0" fmla="*/ 2691586 h 2743009"/>
              <a:gd name="connsiteX1" fmla="*/ 211766 w 2156191"/>
              <a:gd name="connsiteY1" fmla="*/ 1166609 h 2743009"/>
              <a:gd name="connsiteX2" fmla="*/ 524137 w 2156191"/>
              <a:gd name="connsiteY2" fmla="*/ 287867 h 2743009"/>
              <a:gd name="connsiteX3" fmla="*/ 721964 w 2156191"/>
              <a:gd name="connsiteY3" fmla="*/ 1140 h 2743009"/>
              <a:gd name="connsiteX4" fmla="*/ 915395 w 2156191"/>
              <a:gd name="connsiteY4" fmla="*/ 368463 h 2743009"/>
              <a:gd name="connsiteX5" fmla="*/ 1089287 w 2156191"/>
              <a:gd name="connsiteY5" fmla="*/ 934590 h 2743009"/>
              <a:gd name="connsiteX6" fmla="*/ 1377235 w 2156191"/>
              <a:gd name="connsiteY6" fmla="*/ 1374205 h 2743009"/>
              <a:gd name="connsiteX7" fmla="*/ 1904774 w 2156191"/>
              <a:gd name="connsiteY7" fmla="*/ 1866574 h 2743009"/>
              <a:gd name="connsiteX8" fmla="*/ 1975112 w 2156191"/>
              <a:gd name="connsiteY8" fmla="*/ 1919328 h 2743009"/>
              <a:gd name="connsiteX9" fmla="*/ 2027866 w 2156191"/>
              <a:gd name="connsiteY9" fmla="*/ 2341359 h 2743009"/>
              <a:gd name="connsiteX10" fmla="*/ 127995 w 2156191"/>
              <a:gd name="connsiteY10" fmla="*/ 2691586 h 2743009"/>
              <a:gd name="connsiteX0" fmla="*/ 199490 w 2227686"/>
              <a:gd name="connsiteY0" fmla="*/ 2691586 h 2743009"/>
              <a:gd name="connsiteX1" fmla="*/ 66833 w 2227686"/>
              <a:gd name="connsiteY1" fmla="*/ 2287769 h 2743009"/>
              <a:gd name="connsiteX2" fmla="*/ 283261 w 2227686"/>
              <a:gd name="connsiteY2" fmla="*/ 1166609 h 2743009"/>
              <a:gd name="connsiteX3" fmla="*/ 595632 w 2227686"/>
              <a:gd name="connsiteY3" fmla="*/ 287867 h 2743009"/>
              <a:gd name="connsiteX4" fmla="*/ 793459 w 2227686"/>
              <a:gd name="connsiteY4" fmla="*/ 1140 h 2743009"/>
              <a:gd name="connsiteX5" fmla="*/ 986890 w 2227686"/>
              <a:gd name="connsiteY5" fmla="*/ 368463 h 2743009"/>
              <a:gd name="connsiteX6" fmla="*/ 1160782 w 2227686"/>
              <a:gd name="connsiteY6" fmla="*/ 934590 h 2743009"/>
              <a:gd name="connsiteX7" fmla="*/ 1448730 w 2227686"/>
              <a:gd name="connsiteY7" fmla="*/ 1374205 h 2743009"/>
              <a:gd name="connsiteX8" fmla="*/ 1976269 w 2227686"/>
              <a:gd name="connsiteY8" fmla="*/ 1866574 h 2743009"/>
              <a:gd name="connsiteX9" fmla="*/ 2046607 w 2227686"/>
              <a:gd name="connsiteY9" fmla="*/ 1919328 h 2743009"/>
              <a:gd name="connsiteX10" fmla="*/ 2099361 w 2227686"/>
              <a:gd name="connsiteY10" fmla="*/ 2341359 h 2743009"/>
              <a:gd name="connsiteX11" fmla="*/ 199490 w 2227686"/>
              <a:gd name="connsiteY11" fmla="*/ 2691586 h 2743009"/>
              <a:gd name="connsiteX0" fmla="*/ 199490 w 2227686"/>
              <a:gd name="connsiteY0" fmla="*/ 2692085 h 2743508"/>
              <a:gd name="connsiteX1" fmla="*/ 66833 w 2227686"/>
              <a:gd name="connsiteY1" fmla="*/ 2288268 h 2743508"/>
              <a:gd name="connsiteX2" fmla="*/ 283261 w 2227686"/>
              <a:gd name="connsiteY2" fmla="*/ 1167108 h 2743508"/>
              <a:gd name="connsiteX3" fmla="*/ 589282 w 2227686"/>
              <a:gd name="connsiteY3" fmla="*/ 275666 h 2743508"/>
              <a:gd name="connsiteX4" fmla="*/ 793459 w 2227686"/>
              <a:gd name="connsiteY4" fmla="*/ 1639 h 2743508"/>
              <a:gd name="connsiteX5" fmla="*/ 986890 w 2227686"/>
              <a:gd name="connsiteY5" fmla="*/ 368962 h 2743508"/>
              <a:gd name="connsiteX6" fmla="*/ 1160782 w 2227686"/>
              <a:gd name="connsiteY6" fmla="*/ 935089 h 2743508"/>
              <a:gd name="connsiteX7" fmla="*/ 1448730 w 2227686"/>
              <a:gd name="connsiteY7" fmla="*/ 1374704 h 2743508"/>
              <a:gd name="connsiteX8" fmla="*/ 1976269 w 2227686"/>
              <a:gd name="connsiteY8" fmla="*/ 1867073 h 2743508"/>
              <a:gd name="connsiteX9" fmla="*/ 2046607 w 2227686"/>
              <a:gd name="connsiteY9" fmla="*/ 1919827 h 2743508"/>
              <a:gd name="connsiteX10" fmla="*/ 2099361 w 2227686"/>
              <a:gd name="connsiteY10" fmla="*/ 2341858 h 2743508"/>
              <a:gd name="connsiteX11" fmla="*/ 199490 w 2227686"/>
              <a:gd name="connsiteY11" fmla="*/ 2692085 h 2743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27686" h="2743508">
                <a:moveTo>
                  <a:pt x="199490" y="2692085"/>
                </a:moveTo>
                <a:cubicBezTo>
                  <a:pt x="-139265" y="2683153"/>
                  <a:pt x="52871" y="2542431"/>
                  <a:pt x="66833" y="2288268"/>
                </a:cubicBezTo>
                <a:cubicBezTo>
                  <a:pt x="80795" y="2034105"/>
                  <a:pt x="196186" y="1502541"/>
                  <a:pt x="283261" y="1167108"/>
                </a:cubicBezTo>
                <a:cubicBezTo>
                  <a:pt x="370336" y="831675"/>
                  <a:pt x="504249" y="469911"/>
                  <a:pt x="589282" y="275666"/>
                </a:cubicBezTo>
                <a:cubicBezTo>
                  <a:pt x="674315" y="81421"/>
                  <a:pt x="727191" y="-13910"/>
                  <a:pt x="793459" y="1639"/>
                </a:cubicBezTo>
                <a:cubicBezTo>
                  <a:pt x="859727" y="17188"/>
                  <a:pt x="925670" y="213387"/>
                  <a:pt x="986890" y="368962"/>
                </a:cubicBezTo>
                <a:cubicBezTo>
                  <a:pt x="1048110" y="524537"/>
                  <a:pt x="1083809" y="754765"/>
                  <a:pt x="1160782" y="935089"/>
                </a:cubicBezTo>
                <a:cubicBezTo>
                  <a:pt x="1237755" y="1115413"/>
                  <a:pt x="1312816" y="1219373"/>
                  <a:pt x="1448730" y="1374704"/>
                </a:cubicBezTo>
                <a:cubicBezTo>
                  <a:pt x="1584645" y="1530035"/>
                  <a:pt x="1876623" y="1776219"/>
                  <a:pt x="1976269" y="1867073"/>
                </a:cubicBezTo>
                <a:cubicBezTo>
                  <a:pt x="2075915" y="1957927"/>
                  <a:pt x="2026092" y="1840696"/>
                  <a:pt x="2046607" y="1919827"/>
                </a:cubicBezTo>
                <a:cubicBezTo>
                  <a:pt x="2067122" y="1998958"/>
                  <a:pt x="2407214" y="2213148"/>
                  <a:pt x="2099361" y="2341858"/>
                </a:cubicBezTo>
                <a:cubicBezTo>
                  <a:pt x="1791508" y="2470568"/>
                  <a:pt x="502173" y="2887877"/>
                  <a:pt x="199490" y="2692085"/>
                </a:cubicBezTo>
                <a:close/>
              </a:path>
            </a:pathLst>
          </a:custGeom>
          <a:solidFill>
            <a:srgbClr val="EF7139"/>
          </a:solidFill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rostokąt 77">
            <a:extLst>
              <a:ext uri="{FF2B5EF4-FFF2-40B4-BE49-F238E27FC236}">
                <a16:creationId xmlns:a16="http://schemas.microsoft.com/office/drawing/2014/main" id="{B6B058DE-A0ED-4897-8F01-A52A1B18EFEC}"/>
              </a:ext>
            </a:extLst>
          </p:cNvPr>
          <p:cNvSpPr/>
          <p:nvPr/>
        </p:nvSpPr>
        <p:spPr>
          <a:xfrm>
            <a:off x="4519919" y="2685251"/>
            <a:ext cx="1080515" cy="1508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Prostokąt 78">
            <a:extLst>
              <a:ext uri="{FF2B5EF4-FFF2-40B4-BE49-F238E27FC236}">
                <a16:creationId xmlns:a16="http://schemas.microsoft.com/office/drawing/2014/main" id="{2147B42A-EB13-42FD-8699-16AB30548533}"/>
              </a:ext>
            </a:extLst>
          </p:cNvPr>
          <p:cNvSpPr/>
          <p:nvPr/>
        </p:nvSpPr>
        <p:spPr>
          <a:xfrm>
            <a:off x="5456175" y="3928014"/>
            <a:ext cx="3684638" cy="6736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rostokąt 79">
            <a:extLst>
              <a:ext uri="{FF2B5EF4-FFF2-40B4-BE49-F238E27FC236}">
                <a16:creationId xmlns:a16="http://schemas.microsoft.com/office/drawing/2014/main" id="{79DC6A55-D397-484F-BC61-951E4237D048}"/>
              </a:ext>
            </a:extLst>
          </p:cNvPr>
          <p:cNvSpPr/>
          <p:nvPr/>
        </p:nvSpPr>
        <p:spPr>
          <a:xfrm>
            <a:off x="7551347" y="3501638"/>
            <a:ext cx="370093" cy="580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Dowolny kształt: kształt 80">
            <a:extLst>
              <a:ext uri="{FF2B5EF4-FFF2-40B4-BE49-F238E27FC236}">
                <a16:creationId xmlns:a16="http://schemas.microsoft.com/office/drawing/2014/main" id="{E7919ADB-A4B3-4A48-8A61-15EB4E697349}"/>
              </a:ext>
            </a:extLst>
          </p:cNvPr>
          <p:cNvSpPr/>
          <p:nvPr/>
        </p:nvSpPr>
        <p:spPr>
          <a:xfrm>
            <a:off x="7546752" y="3520430"/>
            <a:ext cx="1237797" cy="405350"/>
          </a:xfrm>
          <a:custGeom>
            <a:avLst/>
            <a:gdLst>
              <a:gd name="connsiteX0" fmla="*/ 0 w 1192091"/>
              <a:gd name="connsiteY0" fmla="*/ 0 h 378210"/>
              <a:gd name="connsiteX1" fmla="*/ 391886 w 1192091"/>
              <a:gd name="connsiteY1" fmla="*/ 174172 h 378210"/>
              <a:gd name="connsiteX2" fmla="*/ 696686 w 1192091"/>
              <a:gd name="connsiteY2" fmla="*/ 275772 h 378210"/>
              <a:gd name="connsiteX3" fmla="*/ 1045029 w 1192091"/>
              <a:gd name="connsiteY3" fmla="*/ 348343 h 378210"/>
              <a:gd name="connsiteX4" fmla="*/ 1190172 w 1192091"/>
              <a:gd name="connsiteY4" fmla="*/ 377372 h 378210"/>
              <a:gd name="connsiteX5" fmla="*/ 1132115 w 1192091"/>
              <a:gd name="connsiteY5" fmla="*/ 319314 h 378210"/>
              <a:gd name="connsiteX0" fmla="*/ 0 w 1190172"/>
              <a:gd name="connsiteY0" fmla="*/ 0 h 378210"/>
              <a:gd name="connsiteX1" fmla="*/ 391886 w 1190172"/>
              <a:gd name="connsiteY1" fmla="*/ 174172 h 378210"/>
              <a:gd name="connsiteX2" fmla="*/ 696686 w 1190172"/>
              <a:gd name="connsiteY2" fmla="*/ 275772 h 378210"/>
              <a:gd name="connsiteX3" fmla="*/ 1045029 w 1190172"/>
              <a:gd name="connsiteY3" fmla="*/ 348343 h 378210"/>
              <a:gd name="connsiteX4" fmla="*/ 1190172 w 1190172"/>
              <a:gd name="connsiteY4" fmla="*/ 377372 h 378210"/>
              <a:gd name="connsiteX0" fmla="*/ 0 w 1190172"/>
              <a:gd name="connsiteY0" fmla="*/ 0 h 363923"/>
              <a:gd name="connsiteX1" fmla="*/ 391886 w 1190172"/>
              <a:gd name="connsiteY1" fmla="*/ 159885 h 363923"/>
              <a:gd name="connsiteX2" fmla="*/ 696686 w 1190172"/>
              <a:gd name="connsiteY2" fmla="*/ 261485 h 363923"/>
              <a:gd name="connsiteX3" fmla="*/ 1045029 w 1190172"/>
              <a:gd name="connsiteY3" fmla="*/ 334056 h 363923"/>
              <a:gd name="connsiteX4" fmla="*/ 1190172 w 1190172"/>
              <a:gd name="connsiteY4" fmla="*/ 363085 h 363923"/>
              <a:gd name="connsiteX0" fmla="*/ 0 w 1190172"/>
              <a:gd name="connsiteY0" fmla="*/ 0 h 378614"/>
              <a:gd name="connsiteX1" fmla="*/ 391886 w 1190172"/>
              <a:gd name="connsiteY1" fmla="*/ 159885 h 378614"/>
              <a:gd name="connsiteX2" fmla="*/ 696686 w 1190172"/>
              <a:gd name="connsiteY2" fmla="*/ 261485 h 378614"/>
              <a:gd name="connsiteX3" fmla="*/ 1083129 w 1190172"/>
              <a:gd name="connsiteY3" fmla="*/ 372156 h 378614"/>
              <a:gd name="connsiteX4" fmla="*/ 1190172 w 1190172"/>
              <a:gd name="connsiteY4" fmla="*/ 363085 h 378614"/>
              <a:gd name="connsiteX0" fmla="*/ 0 w 1237797"/>
              <a:gd name="connsiteY0" fmla="*/ 0 h 405350"/>
              <a:gd name="connsiteX1" fmla="*/ 391886 w 1237797"/>
              <a:gd name="connsiteY1" fmla="*/ 159885 h 405350"/>
              <a:gd name="connsiteX2" fmla="*/ 696686 w 1237797"/>
              <a:gd name="connsiteY2" fmla="*/ 261485 h 405350"/>
              <a:gd name="connsiteX3" fmla="*/ 1083129 w 1237797"/>
              <a:gd name="connsiteY3" fmla="*/ 372156 h 405350"/>
              <a:gd name="connsiteX4" fmla="*/ 1237797 w 1237797"/>
              <a:gd name="connsiteY4" fmla="*/ 404360 h 40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7797" h="405350">
                <a:moveTo>
                  <a:pt x="0" y="0"/>
                </a:moveTo>
                <a:cubicBezTo>
                  <a:pt x="137886" y="64105"/>
                  <a:pt x="275772" y="116304"/>
                  <a:pt x="391886" y="159885"/>
                </a:cubicBezTo>
                <a:cubicBezTo>
                  <a:pt x="508000" y="203466"/>
                  <a:pt x="581479" y="226107"/>
                  <a:pt x="696686" y="261485"/>
                </a:cubicBezTo>
                <a:cubicBezTo>
                  <a:pt x="811893" y="296863"/>
                  <a:pt x="992944" y="348344"/>
                  <a:pt x="1083129" y="372156"/>
                </a:cubicBezTo>
                <a:cubicBezTo>
                  <a:pt x="1173314" y="395968"/>
                  <a:pt x="1223283" y="409198"/>
                  <a:pt x="1237797" y="404360"/>
                </a:cubicBezTo>
              </a:path>
            </a:pathLst>
          </a:custGeom>
          <a:noFill/>
          <a:ln>
            <a:solidFill>
              <a:srgbClr val="EF713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Łącznik prosty ze strzałką 81">
            <a:extLst>
              <a:ext uri="{FF2B5EF4-FFF2-40B4-BE49-F238E27FC236}">
                <a16:creationId xmlns:a16="http://schemas.microsoft.com/office/drawing/2014/main" id="{8FF17A6D-C37F-45BE-A453-7AFBED5C2E23}"/>
              </a:ext>
            </a:extLst>
          </p:cNvPr>
          <p:cNvCxnSpPr>
            <a:cxnSpLocks/>
          </p:cNvCxnSpPr>
          <p:nvPr/>
        </p:nvCxnSpPr>
        <p:spPr>
          <a:xfrm flipV="1">
            <a:off x="5600434" y="1322867"/>
            <a:ext cx="0" cy="2605148"/>
          </a:xfrm>
          <a:prstGeom prst="straightConnector1">
            <a:avLst/>
          </a:prstGeom>
          <a:ln w="127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Łącznik prosty ze strzałką 82">
            <a:extLst>
              <a:ext uri="{FF2B5EF4-FFF2-40B4-BE49-F238E27FC236}">
                <a16:creationId xmlns:a16="http://schemas.microsoft.com/office/drawing/2014/main" id="{E60377FA-21DB-461D-BDF9-260608C87109}"/>
              </a:ext>
            </a:extLst>
          </p:cNvPr>
          <p:cNvCxnSpPr>
            <a:cxnSpLocks/>
          </p:cNvCxnSpPr>
          <p:nvPr/>
        </p:nvCxnSpPr>
        <p:spPr>
          <a:xfrm>
            <a:off x="5600434" y="3928015"/>
            <a:ext cx="3369395" cy="0"/>
          </a:xfrm>
          <a:prstGeom prst="straightConnector1">
            <a:avLst/>
          </a:prstGeom>
          <a:ln w="12700">
            <a:solidFill>
              <a:schemeClr val="tx1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Łącznik prosty 83">
            <a:extLst>
              <a:ext uri="{FF2B5EF4-FFF2-40B4-BE49-F238E27FC236}">
                <a16:creationId xmlns:a16="http://schemas.microsoft.com/office/drawing/2014/main" id="{DF30533C-F79F-42BA-9B9B-F6B8D399A91E}"/>
              </a:ext>
            </a:extLst>
          </p:cNvPr>
          <p:cNvCxnSpPr>
            <a:cxnSpLocks/>
            <a:endCxn id="81" idx="0"/>
          </p:cNvCxnSpPr>
          <p:nvPr/>
        </p:nvCxnSpPr>
        <p:spPr>
          <a:xfrm>
            <a:off x="5540898" y="3520429"/>
            <a:ext cx="2005854" cy="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Łącznik prosty 84">
            <a:extLst>
              <a:ext uri="{FF2B5EF4-FFF2-40B4-BE49-F238E27FC236}">
                <a16:creationId xmlns:a16="http://schemas.microsoft.com/office/drawing/2014/main" id="{A50722AF-DF48-42CF-A69C-F1785C240970}"/>
              </a:ext>
            </a:extLst>
          </p:cNvPr>
          <p:cNvCxnSpPr>
            <a:cxnSpLocks/>
          </p:cNvCxnSpPr>
          <p:nvPr/>
        </p:nvCxnSpPr>
        <p:spPr>
          <a:xfrm>
            <a:off x="5540898" y="1626400"/>
            <a:ext cx="76836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Łącznik prosty 85">
            <a:extLst>
              <a:ext uri="{FF2B5EF4-FFF2-40B4-BE49-F238E27FC236}">
                <a16:creationId xmlns:a16="http://schemas.microsoft.com/office/drawing/2014/main" id="{E32E490E-FCEB-4B75-8CF1-14BFF8D4981E}"/>
              </a:ext>
            </a:extLst>
          </p:cNvPr>
          <p:cNvCxnSpPr>
            <a:cxnSpLocks/>
            <a:stCxn id="77" idx="4"/>
          </p:cNvCxnSpPr>
          <p:nvPr/>
        </p:nvCxnSpPr>
        <p:spPr>
          <a:xfrm flipH="1">
            <a:off x="6331977" y="1627591"/>
            <a:ext cx="2380" cy="23440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Łącznik prosty 86">
            <a:extLst>
              <a:ext uri="{FF2B5EF4-FFF2-40B4-BE49-F238E27FC236}">
                <a16:creationId xmlns:a16="http://schemas.microsoft.com/office/drawing/2014/main" id="{36767281-8BCC-471E-BB55-CF4DA97A638C}"/>
              </a:ext>
            </a:extLst>
          </p:cNvPr>
          <p:cNvCxnSpPr>
            <a:cxnSpLocks/>
          </p:cNvCxnSpPr>
          <p:nvPr/>
        </p:nvCxnSpPr>
        <p:spPr>
          <a:xfrm flipH="1">
            <a:off x="7545429" y="3520428"/>
            <a:ext cx="7242" cy="47153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Prostokąt 87">
                <a:extLst>
                  <a:ext uri="{FF2B5EF4-FFF2-40B4-BE49-F238E27FC236}">
                    <a16:creationId xmlns:a16="http://schemas.microsoft.com/office/drawing/2014/main" id="{AB3F72B7-0070-4123-9C81-FAC8E113B014}"/>
                  </a:ext>
                </a:extLst>
              </p:cNvPr>
              <p:cNvSpPr/>
              <p:nvPr/>
            </p:nvSpPr>
            <p:spPr>
              <a:xfrm>
                <a:off x="4938488" y="1460462"/>
                <a:ext cx="696729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fr-FR" sz="12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8" name="Prostokąt 8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B3F72B7-0070-4123-9C81-FAC8E113B0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8488" y="1460462"/>
                <a:ext cx="696729" cy="291298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Prostokąt 89">
                <a:extLst>
                  <a:ext uri="{FF2B5EF4-FFF2-40B4-BE49-F238E27FC236}">
                    <a16:creationId xmlns:a16="http://schemas.microsoft.com/office/drawing/2014/main" id="{C414435E-DE41-4D64-B014-B2689D738F8C}"/>
                  </a:ext>
                </a:extLst>
              </p:cNvPr>
              <p:cNvSpPr/>
              <p:nvPr/>
            </p:nvSpPr>
            <p:spPr>
              <a:xfrm>
                <a:off x="6030166" y="3920333"/>
                <a:ext cx="585801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0" name="Prostokąt 8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414435E-DE41-4D64-B014-B2689D738F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166" y="3920333"/>
                <a:ext cx="585801" cy="291298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Prostokąt 90">
                <a:extLst>
                  <a:ext uri="{FF2B5EF4-FFF2-40B4-BE49-F238E27FC236}">
                    <a16:creationId xmlns:a16="http://schemas.microsoft.com/office/drawing/2014/main" id="{662D7A36-3702-4BCC-A47B-B3290BD59CE2}"/>
                  </a:ext>
                </a:extLst>
              </p:cNvPr>
              <p:cNvSpPr/>
              <p:nvPr/>
            </p:nvSpPr>
            <p:spPr>
              <a:xfrm>
                <a:off x="7078215" y="3900560"/>
                <a:ext cx="1071319" cy="3125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(15% 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𝑝𝑒𝑎𝑘</m:t>
                              </m:r>
                            </m:sub>
                          </m:sSub>
                          <m:r>
                            <a:rPr lang="en-US" sz="1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Prostokąt 9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62D7A36-3702-4BCC-A47B-B3290BD59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215" y="3900560"/>
                <a:ext cx="1071319" cy="312586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Prostokąt 91">
                <a:extLst>
                  <a:ext uri="{FF2B5EF4-FFF2-40B4-BE49-F238E27FC236}">
                    <a16:creationId xmlns:a16="http://schemas.microsoft.com/office/drawing/2014/main" id="{863F891B-771B-424B-B4CC-AF243BF6CF1C}"/>
                  </a:ext>
                </a:extLst>
              </p:cNvPr>
              <p:cNvSpPr/>
              <p:nvPr/>
            </p:nvSpPr>
            <p:spPr>
              <a:xfrm>
                <a:off x="5267661" y="3879424"/>
                <a:ext cx="3770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2" name="Prostokąt 9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63F891B-771B-424B-B4CC-AF243BF6CF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7661" y="3879424"/>
                <a:ext cx="377026" cy="369332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Prostokąt 92">
            <a:extLst>
              <a:ext uri="{FF2B5EF4-FFF2-40B4-BE49-F238E27FC236}">
                <a16:creationId xmlns:a16="http://schemas.microsoft.com/office/drawing/2014/main" id="{412547A1-B878-4F14-B00D-CA2C26E89BCD}"/>
              </a:ext>
            </a:extLst>
          </p:cNvPr>
          <p:cNvSpPr/>
          <p:nvPr/>
        </p:nvSpPr>
        <p:spPr>
          <a:xfrm>
            <a:off x="6669992" y="2036739"/>
            <a:ext cx="23407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US" sz="1600" dirty="0" smtClean="0" i="1"/>
              <a:t>Specific fracture energy</a:t>
            </a:r>
            <a:endParaRPr lang="en-US" sz="1600" dirty="0"/>
          </a:p>
        </p:txBody>
      </p:sp>
      <p:cxnSp>
        <p:nvCxnSpPr>
          <p:cNvPr id="94" name="Łącznik prosty ze strzałką 93">
            <a:extLst>
              <a:ext uri="{FF2B5EF4-FFF2-40B4-BE49-F238E27FC236}">
                <a16:creationId xmlns:a16="http://schemas.microsoft.com/office/drawing/2014/main" id="{0C899113-132A-46D9-9F67-68A849B5EF33}"/>
              </a:ext>
            </a:extLst>
          </p:cNvPr>
          <p:cNvCxnSpPr>
            <a:cxnSpLocks/>
          </p:cNvCxnSpPr>
          <p:nvPr/>
        </p:nvCxnSpPr>
        <p:spPr>
          <a:xfrm flipH="1">
            <a:off x="6485173" y="2321208"/>
            <a:ext cx="227517" cy="3274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Łącznik prosty 94">
            <a:extLst>
              <a:ext uri="{FF2B5EF4-FFF2-40B4-BE49-F238E27FC236}">
                <a16:creationId xmlns:a16="http://schemas.microsoft.com/office/drawing/2014/main" id="{0B695F99-736C-4DC3-95C7-86B05A357E7A}"/>
              </a:ext>
            </a:extLst>
          </p:cNvPr>
          <p:cNvCxnSpPr>
            <a:cxnSpLocks/>
          </p:cNvCxnSpPr>
          <p:nvPr/>
        </p:nvCxnSpPr>
        <p:spPr>
          <a:xfrm>
            <a:off x="6712690" y="2321208"/>
            <a:ext cx="22571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5">
            <a:extLst>
              <a:ext uri="{FF2B5EF4-FFF2-40B4-BE49-F238E27FC236}">
                <a16:creationId xmlns:a16="http://schemas.microsoft.com/office/drawing/2014/main" id="{21C4D8B5-50F6-479F-85EB-067C224A5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628328" y="5474687"/>
            <a:ext cx="1679745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5" name="ZoneTexte 9">
                <a:extLst>
                  <a:ext uri="{FF2B5EF4-FFF2-40B4-BE49-F238E27FC236}">
                    <a16:creationId xmlns:a16="http://schemas.microsoft.com/office/drawing/2014/main" id="{97FCCA95-4248-4114-A8DC-5A00C0031790}"/>
                  </a:ext>
                </a:extLst>
              </p:cNvPr>
              <p:cNvSpPr txBox="1"/>
              <p:nvPr/>
            </p:nvSpPr>
            <p:spPr>
              <a:xfrm rot="16200000">
                <a:off x="4682601" y="2070988"/>
                <a:ext cx="129171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0" dirty="0" smtClean="0">
                    <a:solidFill>
                      <a:schemeClr val="tx1"/>
                    </a:solidFill>
                    <a:latin typeface="+mj-lt"/>
                  </a:rPr>
                  <a:t>Horizontal </a:t>
                </a:r>
                <a:r>
                  <a:rPr lang="en-US" sz="1600" dirty="0">
                    <a:solidFill>
                      <a:schemeClr val="tx1"/>
                    </a:solidFill>
                    <a:latin typeface="+mj-lt"/>
                  </a:rPr>
                  <a:t>force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fr-FR" sz="16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tx1"/>
                  </a:solidFill>
                  <a:latin typeface="+mj-lt"/>
                </a:endParaRPr>
              </a:p>
              <a:p>
                <a:endParaRPr lang="en-US" sz="1600" b="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5" name="ZoneText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7FCCA95-4248-4114-A8DC-5A00C0031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682601" y="2070988"/>
                <a:ext cx="1291712" cy="830997"/>
              </a:xfrm>
              <a:prstGeom prst="rect">
                <a:avLst/>
              </a:prstGeom>
              <a:blipFill>
                <a:blip r:embed="rId19" cstate="print"/>
                <a:stretch>
                  <a:fillRect l="-2206" b="-23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ZoneTexte 9">
                <a:extLst>
                  <a:ext uri="{FF2B5EF4-FFF2-40B4-BE49-F238E27FC236}">
                    <a16:creationId xmlns:a16="http://schemas.microsoft.com/office/drawing/2014/main" id="{97FCCA95-4248-4114-A8DC-5A00C0031790}"/>
                  </a:ext>
                </a:extLst>
              </p:cNvPr>
              <p:cNvSpPr txBox="1"/>
              <p:nvPr/>
            </p:nvSpPr>
            <p:spPr>
              <a:xfrm>
                <a:off x="5619785" y="4139143"/>
                <a:ext cx="333069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+mj-lt"/>
                  </a:rPr>
                  <a:t>Horizontal displacement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  <m: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mm</m:t>
                    </m:r>
                    <m:r>
                      <a:rPr lang="en-US" sz="160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endParaRPr lang="en-US" sz="1600" dirty="0">
                  <a:latin typeface="+mj-lt"/>
                </a:endParaRPr>
              </a:p>
            </p:txBody>
          </p:sp>
        </mc:Choice>
        <mc:Fallback xmlns="">
          <p:sp>
            <p:nvSpPr>
              <p:cNvPr id="56" name="ZoneText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7FCCA95-4248-4114-A8DC-5A00C0031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785" y="4139143"/>
                <a:ext cx="3330692" cy="584775"/>
              </a:xfrm>
              <a:prstGeom prst="rect">
                <a:avLst/>
              </a:prstGeom>
              <a:blipFill>
                <a:blip r:embed="rId20" cstate="print"/>
                <a:stretch>
                  <a:fillRect l="-1099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-215317" y="1088071"/>
            <a:ext cx="4943109" cy="3762234"/>
            <a:chOff x="-169732" y="1322867"/>
            <a:chExt cx="4943109" cy="3762234"/>
          </a:xfrm>
        </p:grpSpPr>
        <p:pic>
          <p:nvPicPr>
            <p:cNvPr id="8" name="Image 11">
              <a:extLst>
                <a:ext uri="{FF2B5EF4-FFF2-40B4-BE49-F238E27FC236}">
                  <a16:creationId xmlns:a16="http://schemas.microsoft.com/office/drawing/2014/main" id="{45DD7E5B-B39C-45B6-A5C1-E3468A62C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117" y="1322867"/>
              <a:ext cx="4771260" cy="3751125"/>
            </a:xfrm>
            <a:prstGeom prst="rect">
              <a:avLst/>
            </a:prstGeom>
          </p:spPr>
        </p:pic>
        <p:sp>
          <p:nvSpPr>
            <p:cNvPr id="58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3576464" y="2244918"/>
              <a:ext cx="583814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400" dirty="0" smtClean="0"/>
                <a:t>Rolls</a:t>
              </a:r>
              <a:endParaRPr lang="en-US" sz="1400" dirty="0"/>
            </a:p>
          </p:txBody>
        </p:sp>
        <p:sp>
          <p:nvSpPr>
            <p:cNvPr id="59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1392762" y="1839291"/>
              <a:ext cx="748859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algn="r"/>
              <a:r>
                <a:rPr lang="en-US" sz="1400" dirty="0" smtClean="0"/>
                <a:t>Wedge</a:t>
              </a:r>
              <a:endParaRPr lang="en-US" sz="1400" dirty="0"/>
            </a:p>
          </p:txBody>
        </p:sp>
        <p:sp>
          <p:nvSpPr>
            <p:cNvPr id="60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1017640" y="4777324"/>
              <a:ext cx="196130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 smtClean="0"/>
                <a:t>Linear support</a:t>
              </a:r>
              <a:endParaRPr lang="en-US" sz="1400" dirty="0"/>
            </a:p>
          </p:txBody>
        </p:sp>
        <p:sp>
          <p:nvSpPr>
            <p:cNvPr id="67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-169732" y="3354972"/>
              <a:ext cx="112077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Starter notch</a:t>
              </a:r>
              <a:endParaRPr lang="en-US" sz="1400" dirty="0"/>
            </a:p>
          </p:txBody>
        </p:sp>
        <p:sp>
          <p:nvSpPr>
            <p:cNvPr id="69" name="Prostokąt 92">
              <a:extLst>
                <a:ext uri="{FF2B5EF4-FFF2-40B4-BE49-F238E27FC236}">
                  <a16:creationId xmlns:a16="http://schemas.microsoft.com/office/drawing/2014/main" id="{412547A1-B878-4F14-B00D-CA2C26E89BCD}"/>
                </a:ext>
              </a:extLst>
            </p:cNvPr>
            <p:cNvSpPr/>
            <p:nvPr/>
          </p:nvSpPr>
          <p:spPr>
            <a:xfrm>
              <a:off x="48129" y="2527693"/>
              <a:ext cx="1700968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r"/>
              <a:r>
                <a:rPr lang="en-US" sz="1400" dirty="0" smtClean="0"/>
                <a:t>Load transmission piece</a:t>
              </a:r>
              <a:endParaRPr lang="en-US" sz="14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3791536" y="3643396"/>
            <a:ext cx="228451" cy="7189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Rectangle 70"/>
          <p:cNvSpPr/>
          <p:nvPr/>
        </p:nvSpPr>
        <p:spPr>
          <a:xfrm>
            <a:off x="2801275" y="4438199"/>
            <a:ext cx="951113" cy="408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 71"/>
          <p:cNvSpPr/>
          <p:nvPr/>
        </p:nvSpPr>
        <p:spPr>
          <a:xfrm>
            <a:off x="3743089" y="4443711"/>
            <a:ext cx="400987" cy="1898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ZoneTexte 10">
            <a:extLst>
              <a:ext uri="{FF2B5EF4-FFF2-40B4-BE49-F238E27FC236}">
                <a16:creationId xmlns:a16="http://schemas.microsoft.com/office/drawing/2014/main" id="{E131E811-25F0-4BC7-890F-C386A49FADF9}"/>
              </a:ext>
            </a:extLst>
          </p:cNvPr>
          <p:cNvSpPr txBox="1"/>
          <p:nvPr/>
        </p:nvSpPr>
        <p:spPr>
          <a:xfrm>
            <a:off x="304247" y="5527896"/>
            <a:ext cx="11628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 smtClean="0" i="1">
                <a:solidFill>
                  <a:srgbClr val="C00000"/>
                </a:solidFill>
                <a:latin typeface="+mj-lt"/>
              </a:rPr>
              <a:t>Horizontal force:</a:t>
            </a:r>
            <a:endParaRPr lang="en-US" sz="1600" b="0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74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117350" y="1166890"/>
            <a:ext cx="4425133" cy="3750897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Prostokąt 747">
            <a:extLst>
              <a:ext uri="{FF2B5EF4-FFF2-40B4-BE49-F238E27FC236}">
                <a16:creationId xmlns:a16="http://schemas.microsoft.com/office/drawing/2014/main" id="{5870D617-0391-47CC-A622-D8849ADC014C}"/>
              </a:ext>
            </a:extLst>
          </p:cNvPr>
          <p:cNvSpPr/>
          <p:nvPr/>
        </p:nvSpPr>
        <p:spPr>
          <a:xfrm>
            <a:off x="4669526" y="1166890"/>
            <a:ext cx="4341171" cy="3758028"/>
          </a:xfrm>
          <a:prstGeom prst="rect">
            <a:avLst/>
          </a:prstGeom>
          <a:noFill/>
          <a:ln>
            <a:solidFill>
              <a:srgbClr val="E854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Prostokąt 88">
                <a:extLst>
                  <a:ext uri="{FF2B5EF4-FFF2-40B4-BE49-F238E27FC236}">
                    <a16:creationId xmlns:a16="http://schemas.microsoft.com/office/drawing/2014/main" id="{EAC96D60-F100-4E1C-8F47-02294D1FEF72}"/>
                  </a:ext>
                </a:extLst>
              </p:cNvPr>
              <p:cNvSpPr/>
              <p:nvPr/>
            </p:nvSpPr>
            <p:spPr>
              <a:xfrm>
                <a:off x="4649527" y="3370283"/>
                <a:ext cx="1002902" cy="291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15%</m:t>
                          </m:r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fr-FR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𝑝𝑒𝑎𝑘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9" name="Prostokąt 8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AC96D60-F100-4E1C-8F47-02294D1FEF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9527" y="3370283"/>
                <a:ext cx="1002902" cy="291298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smtClean="0" i="1"/>
              <a:t>Robert Kaczmarek, IRCER-UNILIM, Journées annuelles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2197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58"/>
    </mc:Choice>
    <mc:Fallback xmlns="">
      <p:transition spd="slow" advTm="68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77" grpId="0" animBg="1"/>
      <p:bldP spid="79" grpId="0" animBg="1"/>
      <p:bldP spid="80" grpId="0" animBg="1"/>
      <p:bldP spid="81" grpId="0" animBg="1"/>
      <p:bldP spid="88" grpId="0"/>
      <p:bldP spid="90" grpId="0"/>
      <p:bldP spid="91" grpId="0"/>
      <p:bldP spid="92" grpId="0"/>
      <p:bldP spid="93" grpId="0"/>
      <p:bldP spid="55" grpId="0"/>
      <p:bldP spid="56" grpId="0"/>
      <p:bldP spid="73" grpId="0"/>
      <p:bldP spid="96" grpId="0" animBg="1"/>
      <p:bldP spid="89" grpId="0"/>
      <p:bldP spid="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rmAutofit/>
          </a:bodyPr>
          <a:lstStyle/>
          <a:p>
            <a:r>
              <a:rPr lang="en-US" sz="3200" dirty="0"/>
              <a:t>DIC vs. 2P-DIC for crack monitoring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306414" y="6592569"/>
            <a:ext cx="776416" cy="240031"/>
          </a:xfrm>
        </p:spPr>
        <p:txBody>
          <a:bodyPr/>
          <a:lstStyle/>
          <a:p>
            <a:pPr/>
            <a:fld id="{3801DE25-8AC7-472D-92F7-9B620CD21E5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3" name="ZoneTexte 96">
            <a:extLst>
              <a:ext uri="{FF2B5EF4-FFF2-40B4-BE49-F238E27FC236}">
                <a16:creationId xmlns:a16="http://schemas.microsoft.com/office/drawing/2014/main" id="{35C9EDAA-C516-4D12-B5DF-F356D9040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2436" y="1058231"/>
            <a:ext cx="18527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i="1">
                <a:solidFill>
                  <a:schemeClr val="tx1"/>
                </a:solidFill>
                <a:latin typeface="+mn-lt"/>
                <a:cs typeface="+mn-cs"/>
              </a:rPr>
              <a:t>Initial state (f)</a:t>
            </a:r>
          </a:p>
        </p:txBody>
      </p:sp>
      <p:grpSp>
        <p:nvGrpSpPr>
          <p:cNvPr id="76" name="Groupe 99">
            <a:extLst>
              <a:ext uri="{FF2B5EF4-FFF2-40B4-BE49-F238E27FC236}">
                <a16:creationId xmlns:a16="http://schemas.microsoft.com/office/drawing/2014/main" id="{A1C2F457-256D-49FB-B793-745DAF12B1F9}"/>
              </a:ext>
            </a:extLst>
          </p:cNvPr>
          <p:cNvGrpSpPr/>
          <p:nvPr/>
        </p:nvGrpSpPr>
        <p:grpSpPr>
          <a:xfrm>
            <a:off x="2507280" y="1753084"/>
            <a:ext cx="1522198" cy="606337"/>
            <a:chOff x="3653785" y="1497541"/>
            <a:chExt cx="2051181" cy="1006730"/>
          </a:xfrm>
        </p:grpSpPr>
        <p:sp>
          <p:nvSpPr>
            <p:cNvPr id="77" name="Line 110">
              <a:extLst>
                <a:ext uri="{FF2B5EF4-FFF2-40B4-BE49-F238E27FC236}">
                  <a16:creationId xmlns:a16="http://schemas.microsoft.com/office/drawing/2014/main" id="{A588B80C-C98D-4650-93CD-18E4A4BB02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8392" y="2434367"/>
              <a:ext cx="1472329" cy="6990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200" dirty="0">
                <a:solidFill>
                  <a:srgbClr val="000000"/>
                </a:solidFill>
              </a:endParaRPr>
            </a:p>
          </p:txBody>
        </p:sp>
        <p:sp>
          <p:nvSpPr>
            <p:cNvPr id="78" name="Text Box 111">
              <a:extLst>
                <a:ext uri="{FF2B5EF4-FFF2-40B4-BE49-F238E27FC236}">
                  <a16:creationId xmlns:a16="http://schemas.microsoft.com/office/drawing/2014/main" id="{BCDDC9CA-F2FC-4751-A366-89DE3CDEAB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966" y="1897618"/>
              <a:ext cx="1150938" cy="4599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U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- </a:t>
              </a: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79" name="Text Box 116">
              <a:extLst>
                <a:ext uri="{FF2B5EF4-FFF2-40B4-BE49-F238E27FC236}">
                  <a16:creationId xmlns:a16="http://schemas.microsoft.com/office/drawing/2014/main" id="{1CC61ACC-D72B-44A1-A4AF-4F2C76D972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3785" y="1497541"/>
              <a:ext cx="2051181" cy="4599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Displacements</a:t>
              </a:r>
              <a:endParaRPr lang="en-GB" altLang="fr-FR" sz="12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9" name="Text Box 116">
            <a:extLst>
              <a:ext uri="{FF2B5EF4-FFF2-40B4-BE49-F238E27FC236}">
                <a16:creationId xmlns:a16="http://schemas.microsoft.com/office/drawing/2014/main" id="{23200C5F-1DF5-4F61-9D8E-984301EC93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3256" y="1575089"/>
            <a:ext cx="1557336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b="1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</a:t>
            </a:r>
            <a:r>
              <a:rPr lang="en-GB" altLang="fr-FR" sz="1400" b="1" dirty="0" i="1">
                <a:solidFill>
                  <a:srgbClr val="FF0000"/>
                </a:solidFill>
                <a:latin typeface="Symbol" pitchFamily="18" charset="2"/>
              </a:rPr>
              <a:t>f</a:t>
            </a:r>
            <a:r>
              <a:rPr lang="en-GB" altLang="fr-FR" sz="1400" b="1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  <a:b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32x32</a:t>
            </a:r>
            <a:r>
              <a:rPr lang="en-GB" sz="1200" i="1" dirty="0">
                <a:latin typeface="Comic Sans MS" panose="030F0702030302020204" pitchFamily="66" charset="0"/>
              </a:rPr>
              <a:t> </a:t>
            </a: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200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  <a:endParaRPr lang="en-GB" sz="1400" i="1" baseline="30000" dirty="0">
              <a:solidFill>
                <a:srgbClr val="FF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GB" altLang="fr-FR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0" name="ZoneTexte 119">
            <a:extLst>
              <a:ext uri="{FF2B5EF4-FFF2-40B4-BE49-F238E27FC236}">
                <a16:creationId xmlns:a16="http://schemas.microsoft.com/office/drawing/2014/main" id="{986C3F6D-EF35-4237-AF9A-FFF09B2BD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1643" y="1061543"/>
            <a:ext cx="20251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i="1">
                <a:solidFill>
                  <a:schemeClr val="tx1"/>
                </a:solidFill>
                <a:latin typeface="+mn-lt"/>
                <a:cs typeface="+mn-cs"/>
              </a:rPr>
              <a:t>Deformed state (g)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1182370B-4163-4084-BA46-0EDE3F6B23C0}"/>
              </a:ext>
            </a:extLst>
          </p:cNvPr>
          <p:cNvGrpSpPr/>
          <p:nvPr/>
        </p:nvGrpSpPr>
        <p:grpSpPr>
          <a:xfrm>
            <a:off x="3359715" y="1458626"/>
            <a:ext cx="1544827" cy="1644487"/>
            <a:chOff x="4947875" y="4140002"/>
            <a:chExt cx="2049072" cy="1997016"/>
          </a:xfrm>
        </p:grpSpPr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A10ABA22-E71D-4A99-A354-761E870F9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251" y="4140002"/>
              <a:ext cx="1346200" cy="1739900"/>
            </a:xfrm>
            <a:custGeom>
              <a:avLst/>
              <a:gdLst>
                <a:gd name="T0" fmla="*/ 172 w 848"/>
                <a:gd name="T1" fmla="*/ 84 h 1096"/>
                <a:gd name="T2" fmla="*/ 848 w 848"/>
                <a:gd name="T3" fmla="*/ 0 h 1096"/>
                <a:gd name="T4" fmla="*/ 680 w 848"/>
                <a:gd name="T5" fmla="*/ 1012 h 1096"/>
                <a:gd name="T6" fmla="*/ 0 w 848"/>
                <a:gd name="T7" fmla="*/ 1096 h 1096"/>
                <a:gd name="T8" fmla="*/ 172 w 848"/>
                <a:gd name="T9" fmla="*/ 84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1096">
                  <a:moveTo>
                    <a:pt x="172" y="84"/>
                  </a:moveTo>
                  <a:lnTo>
                    <a:pt x="848" y="0"/>
                  </a:lnTo>
                  <a:lnTo>
                    <a:pt x="680" y="1012"/>
                  </a:lnTo>
                  <a:lnTo>
                    <a:pt x="0" y="1096"/>
                  </a:lnTo>
                  <a:lnTo>
                    <a:pt x="172" y="84"/>
                  </a:lnTo>
                  <a:close/>
                </a:path>
              </a:pathLst>
            </a:cu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grpSp>
          <p:nvGrpSpPr>
            <p:cNvPr id="85" name="Group 59">
              <a:extLst>
                <a:ext uri="{FF2B5EF4-FFF2-40B4-BE49-F238E27FC236}">
                  <a16:creationId xmlns:a16="http://schemas.microsoft.com/office/drawing/2014/main" id="{8841109C-1B50-415F-8CE2-D95BCACDC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3514" y="4341615"/>
              <a:ext cx="955675" cy="1360487"/>
              <a:chOff x="4091" y="1292"/>
              <a:chExt cx="602" cy="857"/>
            </a:xfrm>
          </p:grpSpPr>
          <p:grpSp>
            <p:nvGrpSpPr>
              <p:cNvPr id="99" name="Group 60">
                <a:extLst>
                  <a:ext uri="{FF2B5EF4-FFF2-40B4-BE49-F238E27FC236}">
                    <a16:creationId xmlns:a16="http://schemas.microsoft.com/office/drawing/2014/main" id="{FDC038D3-1EE9-4E68-A627-548101ABD3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7" y="1340"/>
                <a:ext cx="68" cy="68"/>
                <a:chOff x="1903" y="1376"/>
                <a:chExt cx="68" cy="68"/>
              </a:xfrm>
            </p:grpSpPr>
            <p:sp>
              <p:nvSpPr>
                <p:cNvPr id="133" name="Line 61">
                  <a:extLst>
                    <a:ext uri="{FF2B5EF4-FFF2-40B4-BE49-F238E27FC236}">
                      <a16:creationId xmlns:a16="http://schemas.microsoft.com/office/drawing/2014/main" id="{21F6EDD7-6BE9-4094-BE7B-BF635CF7B6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4" name="Line 62">
                  <a:extLst>
                    <a:ext uri="{FF2B5EF4-FFF2-40B4-BE49-F238E27FC236}">
                      <a16:creationId xmlns:a16="http://schemas.microsoft.com/office/drawing/2014/main" id="{38D6BE9D-9288-4117-983E-5AFD02134D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0" name="Group 63">
                <a:extLst>
                  <a:ext uri="{FF2B5EF4-FFF2-40B4-BE49-F238E27FC236}">
                    <a16:creationId xmlns:a16="http://schemas.microsoft.com/office/drawing/2014/main" id="{DE3120BA-CB86-46D7-A193-864D97B7F8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21" y="1315"/>
                <a:ext cx="68" cy="68"/>
                <a:chOff x="1903" y="1376"/>
                <a:chExt cx="68" cy="68"/>
              </a:xfrm>
            </p:grpSpPr>
            <p:sp>
              <p:nvSpPr>
                <p:cNvPr id="131" name="Line 64">
                  <a:extLst>
                    <a:ext uri="{FF2B5EF4-FFF2-40B4-BE49-F238E27FC236}">
                      <a16:creationId xmlns:a16="http://schemas.microsoft.com/office/drawing/2014/main" id="{9F9EBFA7-FD3D-4B83-83C9-4722018108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2" name="Line 65">
                  <a:extLst>
                    <a:ext uri="{FF2B5EF4-FFF2-40B4-BE49-F238E27FC236}">
                      <a16:creationId xmlns:a16="http://schemas.microsoft.com/office/drawing/2014/main" id="{77494332-AA0A-4942-B561-730E5F1D69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1" name="Group 66">
                <a:extLst>
                  <a:ext uri="{FF2B5EF4-FFF2-40B4-BE49-F238E27FC236}">
                    <a16:creationId xmlns:a16="http://schemas.microsoft.com/office/drawing/2014/main" id="{47E60D15-5DFE-4525-BA3B-D72018AB2B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5" y="1292"/>
                <a:ext cx="68" cy="68"/>
                <a:chOff x="1903" y="1376"/>
                <a:chExt cx="68" cy="68"/>
              </a:xfrm>
            </p:grpSpPr>
            <p:sp>
              <p:nvSpPr>
                <p:cNvPr id="129" name="Line 67">
                  <a:extLst>
                    <a:ext uri="{FF2B5EF4-FFF2-40B4-BE49-F238E27FC236}">
                      <a16:creationId xmlns:a16="http://schemas.microsoft.com/office/drawing/2014/main" id="{59AFB8EE-F371-4774-B18F-08CB86C92F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0" name="Line 68">
                  <a:extLst>
                    <a:ext uri="{FF2B5EF4-FFF2-40B4-BE49-F238E27FC236}">
                      <a16:creationId xmlns:a16="http://schemas.microsoft.com/office/drawing/2014/main" id="{17949ACE-ED37-402E-9FEE-8C00BA8DF0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2" name="Group 69">
                <a:extLst>
                  <a:ext uri="{FF2B5EF4-FFF2-40B4-BE49-F238E27FC236}">
                    <a16:creationId xmlns:a16="http://schemas.microsoft.com/office/drawing/2014/main" id="{90005508-DE66-4E99-AB7C-FEF8379938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4" y="1587"/>
                <a:ext cx="68" cy="68"/>
                <a:chOff x="1903" y="1376"/>
                <a:chExt cx="68" cy="68"/>
              </a:xfrm>
            </p:grpSpPr>
            <p:sp>
              <p:nvSpPr>
                <p:cNvPr id="127" name="Line 70">
                  <a:extLst>
                    <a:ext uri="{FF2B5EF4-FFF2-40B4-BE49-F238E27FC236}">
                      <a16:creationId xmlns:a16="http://schemas.microsoft.com/office/drawing/2014/main" id="{8544E196-6508-4996-8221-E63E38244D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8" name="Line 71">
                  <a:extLst>
                    <a:ext uri="{FF2B5EF4-FFF2-40B4-BE49-F238E27FC236}">
                      <a16:creationId xmlns:a16="http://schemas.microsoft.com/office/drawing/2014/main" id="{406D8CDF-D481-422C-89E6-7D9120FC9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3" name="Group 72">
                <a:extLst>
                  <a:ext uri="{FF2B5EF4-FFF2-40B4-BE49-F238E27FC236}">
                    <a16:creationId xmlns:a16="http://schemas.microsoft.com/office/drawing/2014/main" id="{7AAA9D76-D89C-4881-8E1C-655337927F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79" y="1562"/>
                <a:ext cx="68" cy="68"/>
                <a:chOff x="1903" y="1376"/>
                <a:chExt cx="68" cy="68"/>
              </a:xfrm>
            </p:grpSpPr>
            <p:sp>
              <p:nvSpPr>
                <p:cNvPr id="125" name="Line 73">
                  <a:extLst>
                    <a:ext uri="{FF2B5EF4-FFF2-40B4-BE49-F238E27FC236}">
                      <a16:creationId xmlns:a16="http://schemas.microsoft.com/office/drawing/2014/main" id="{17E69720-CB2E-4669-B2A2-61CFE4DE64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6" name="Line 74">
                  <a:extLst>
                    <a:ext uri="{FF2B5EF4-FFF2-40B4-BE49-F238E27FC236}">
                      <a16:creationId xmlns:a16="http://schemas.microsoft.com/office/drawing/2014/main" id="{5CEFD7BD-4CCA-450D-969B-6BCA0E1576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4" name="Group 75">
                <a:extLst>
                  <a:ext uri="{FF2B5EF4-FFF2-40B4-BE49-F238E27FC236}">
                    <a16:creationId xmlns:a16="http://schemas.microsoft.com/office/drawing/2014/main" id="{B5FDD21A-201F-41FA-B71E-42B459D83BE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86" y="1539"/>
                <a:ext cx="68" cy="68"/>
                <a:chOff x="1903" y="1376"/>
                <a:chExt cx="68" cy="68"/>
              </a:xfrm>
            </p:grpSpPr>
            <p:sp>
              <p:nvSpPr>
                <p:cNvPr id="123" name="Line 76">
                  <a:extLst>
                    <a:ext uri="{FF2B5EF4-FFF2-40B4-BE49-F238E27FC236}">
                      <a16:creationId xmlns:a16="http://schemas.microsoft.com/office/drawing/2014/main" id="{74AF8569-539B-41C0-9FF1-910701ACB9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4" name="Line 77">
                  <a:extLst>
                    <a:ext uri="{FF2B5EF4-FFF2-40B4-BE49-F238E27FC236}">
                      <a16:creationId xmlns:a16="http://schemas.microsoft.com/office/drawing/2014/main" id="{F27660E4-150A-47F7-ABDF-FCBE9ABE64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5" name="Group 78">
                <a:extLst>
                  <a:ext uri="{FF2B5EF4-FFF2-40B4-BE49-F238E27FC236}">
                    <a16:creationId xmlns:a16="http://schemas.microsoft.com/office/drawing/2014/main" id="{F98E5348-662B-4FFB-88AF-C5A1CE1237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2" y="1834"/>
                <a:ext cx="68" cy="68"/>
                <a:chOff x="1903" y="1376"/>
                <a:chExt cx="68" cy="68"/>
              </a:xfrm>
            </p:grpSpPr>
            <p:sp>
              <p:nvSpPr>
                <p:cNvPr id="121" name="Line 79">
                  <a:extLst>
                    <a:ext uri="{FF2B5EF4-FFF2-40B4-BE49-F238E27FC236}">
                      <a16:creationId xmlns:a16="http://schemas.microsoft.com/office/drawing/2014/main" id="{13D42C11-F781-4AAB-8C35-CD6FF48786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2" name="Line 80">
                  <a:extLst>
                    <a:ext uri="{FF2B5EF4-FFF2-40B4-BE49-F238E27FC236}">
                      <a16:creationId xmlns:a16="http://schemas.microsoft.com/office/drawing/2014/main" id="{EF901962-466E-4D8C-BBB5-6770D2D49D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6" name="Group 81">
                <a:extLst>
                  <a:ext uri="{FF2B5EF4-FFF2-40B4-BE49-F238E27FC236}">
                    <a16:creationId xmlns:a16="http://schemas.microsoft.com/office/drawing/2014/main" id="{68CA2C12-C6F1-4D63-AEAA-2D4F5A2E2C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4" y="1812"/>
                <a:ext cx="68" cy="68"/>
                <a:chOff x="1903" y="1376"/>
                <a:chExt cx="68" cy="68"/>
              </a:xfrm>
            </p:grpSpPr>
            <p:sp>
              <p:nvSpPr>
                <p:cNvPr id="119" name="Line 82">
                  <a:extLst>
                    <a:ext uri="{FF2B5EF4-FFF2-40B4-BE49-F238E27FC236}">
                      <a16:creationId xmlns:a16="http://schemas.microsoft.com/office/drawing/2014/main" id="{C4B04E2E-F9EC-46D2-8030-8B695C5E30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0" name="Line 83">
                  <a:extLst>
                    <a:ext uri="{FF2B5EF4-FFF2-40B4-BE49-F238E27FC236}">
                      <a16:creationId xmlns:a16="http://schemas.microsoft.com/office/drawing/2014/main" id="{BA29B3E8-61F2-4F73-991E-5AAED502E4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7" name="Group 84">
                <a:extLst>
                  <a:ext uri="{FF2B5EF4-FFF2-40B4-BE49-F238E27FC236}">
                    <a16:creationId xmlns:a16="http://schemas.microsoft.com/office/drawing/2014/main" id="{9B91FC74-09F0-4AA2-9865-CB182BF094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4" y="1786"/>
                <a:ext cx="68" cy="68"/>
                <a:chOff x="1903" y="1376"/>
                <a:chExt cx="68" cy="68"/>
              </a:xfrm>
            </p:grpSpPr>
            <p:sp>
              <p:nvSpPr>
                <p:cNvPr id="117" name="Line 85">
                  <a:extLst>
                    <a:ext uri="{FF2B5EF4-FFF2-40B4-BE49-F238E27FC236}">
                      <a16:creationId xmlns:a16="http://schemas.microsoft.com/office/drawing/2014/main" id="{DE600DFB-A2C3-407D-8474-033F1A2378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8" name="Line 86">
                  <a:extLst>
                    <a:ext uri="{FF2B5EF4-FFF2-40B4-BE49-F238E27FC236}">
                      <a16:creationId xmlns:a16="http://schemas.microsoft.com/office/drawing/2014/main" id="{561E8CE2-C9A7-4BFE-A7DA-6B08DC0B94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8" name="Group 87">
                <a:extLst>
                  <a:ext uri="{FF2B5EF4-FFF2-40B4-BE49-F238E27FC236}">
                    <a16:creationId xmlns:a16="http://schemas.microsoft.com/office/drawing/2014/main" id="{395BAD6D-94F3-4FF6-B92B-A6946ED2A6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1" y="2081"/>
                <a:ext cx="68" cy="68"/>
                <a:chOff x="1903" y="1376"/>
                <a:chExt cx="68" cy="68"/>
              </a:xfrm>
            </p:grpSpPr>
            <p:sp>
              <p:nvSpPr>
                <p:cNvPr id="115" name="Line 88">
                  <a:extLst>
                    <a:ext uri="{FF2B5EF4-FFF2-40B4-BE49-F238E27FC236}">
                      <a16:creationId xmlns:a16="http://schemas.microsoft.com/office/drawing/2014/main" id="{ABB01A60-3B02-43EE-A47B-9A9546620F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6" name="Line 89">
                  <a:extLst>
                    <a:ext uri="{FF2B5EF4-FFF2-40B4-BE49-F238E27FC236}">
                      <a16:creationId xmlns:a16="http://schemas.microsoft.com/office/drawing/2014/main" id="{FB1CFEFE-86D5-4D5E-93FC-0E138354E8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09" name="Group 90">
                <a:extLst>
                  <a:ext uri="{FF2B5EF4-FFF2-40B4-BE49-F238E27FC236}">
                    <a16:creationId xmlns:a16="http://schemas.microsoft.com/office/drawing/2014/main" id="{270D9B5F-8AC4-4249-AF42-6D4D82CE9F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2" y="2060"/>
                <a:ext cx="68" cy="68"/>
                <a:chOff x="1903" y="1376"/>
                <a:chExt cx="68" cy="68"/>
              </a:xfrm>
            </p:grpSpPr>
            <p:sp>
              <p:nvSpPr>
                <p:cNvPr id="113" name="Line 91">
                  <a:extLst>
                    <a:ext uri="{FF2B5EF4-FFF2-40B4-BE49-F238E27FC236}">
                      <a16:creationId xmlns:a16="http://schemas.microsoft.com/office/drawing/2014/main" id="{A4320635-4A65-4F67-BB68-A9E2FB9132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4" name="Line 92">
                  <a:extLst>
                    <a:ext uri="{FF2B5EF4-FFF2-40B4-BE49-F238E27FC236}">
                      <a16:creationId xmlns:a16="http://schemas.microsoft.com/office/drawing/2014/main" id="{182200FB-C324-4BAF-A053-8FF8F8F1F0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110" name="Group 93">
                <a:extLst>
                  <a:ext uri="{FF2B5EF4-FFF2-40B4-BE49-F238E27FC236}">
                    <a16:creationId xmlns:a16="http://schemas.microsoft.com/office/drawing/2014/main" id="{E051BCA7-78EB-4E9E-9B61-1367CAC80C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9" y="2034"/>
                <a:ext cx="68" cy="68"/>
                <a:chOff x="1903" y="1376"/>
                <a:chExt cx="68" cy="68"/>
              </a:xfrm>
            </p:grpSpPr>
            <p:sp>
              <p:nvSpPr>
                <p:cNvPr id="111" name="Line 94">
                  <a:extLst>
                    <a:ext uri="{FF2B5EF4-FFF2-40B4-BE49-F238E27FC236}">
                      <a16:creationId xmlns:a16="http://schemas.microsoft.com/office/drawing/2014/main" id="{5C72D104-0139-4B40-AEF2-028A9E6E93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12" name="Line 95">
                  <a:extLst>
                    <a:ext uri="{FF2B5EF4-FFF2-40B4-BE49-F238E27FC236}">
                      <a16:creationId xmlns:a16="http://schemas.microsoft.com/office/drawing/2014/main" id="{A6C102EF-3A91-4329-AD24-009136D825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86" name="Group 96">
              <a:extLst>
                <a:ext uri="{FF2B5EF4-FFF2-40B4-BE49-F238E27FC236}">
                  <a16:creationId xmlns:a16="http://schemas.microsoft.com/office/drawing/2014/main" id="{D236F39A-9671-4DF8-8D58-070EEF3C2B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55301" y="4670227"/>
              <a:ext cx="360363" cy="301625"/>
              <a:chOff x="4302" y="1500"/>
              <a:chExt cx="227" cy="190"/>
            </a:xfrm>
          </p:grpSpPr>
          <p:sp>
            <p:nvSpPr>
              <p:cNvPr id="95" name="Freeform 97">
                <a:extLst>
                  <a:ext uri="{FF2B5EF4-FFF2-40B4-BE49-F238E27FC236}">
                    <a16:creationId xmlns:a16="http://schemas.microsoft.com/office/drawing/2014/main" id="{2C8B0D6A-55A1-49CA-8158-602C30FDD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" y="1500"/>
                <a:ext cx="227" cy="190"/>
              </a:xfrm>
              <a:custGeom>
                <a:avLst/>
                <a:gdLst>
                  <a:gd name="T0" fmla="*/ 32 w 227"/>
                  <a:gd name="T1" fmla="*/ 21 h 190"/>
                  <a:gd name="T2" fmla="*/ 227 w 227"/>
                  <a:gd name="T3" fmla="*/ 0 h 190"/>
                  <a:gd name="T4" fmla="*/ 198 w 227"/>
                  <a:gd name="T5" fmla="*/ 168 h 190"/>
                  <a:gd name="T6" fmla="*/ 0 w 227"/>
                  <a:gd name="T7" fmla="*/ 190 h 190"/>
                  <a:gd name="T8" fmla="*/ 32 w 227"/>
                  <a:gd name="T9" fmla="*/ 21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190">
                    <a:moveTo>
                      <a:pt x="32" y="21"/>
                    </a:moveTo>
                    <a:lnTo>
                      <a:pt x="227" y="0"/>
                    </a:lnTo>
                    <a:lnTo>
                      <a:pt x="198" y="168"/>
                    </a:lnTo>
                    <a:lnTo>
                      <a:pt x="0" y="190"/>
                    </a:lnTo>
                    <a:lnTo>
                      <a:pt x="32" y="21"/>
                    </a:lnTo>
                    <a:close/>
                  </a:path>
                </a:pathLst>
              </a:cu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18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6" name="Group 98">
                <a:extLst>
                  <a:ext uri="{FF2B5EF4-FFF2-40B4-BE49-F238E27FC236}">
                    <a16:creationId xmlns:a16="http://schemas.microsoft.com/office/drawing/2014/main" id="{19AE6A42-9EA8-46F7-B3B4-758579802D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0" y="1563"/>
                <a:ext cx="68" cy="68"/>
                <a:chOff x="1903" y="1376"/>
                <a:chExt cx="68" cy="68"/>
              </a:xfrm>
            </p:grpSpPr>
            <p:sp>
              <p:nvSpPr>
                <p:cNvPr id="97" name="Line 99">
                  <a:extLst>
                    <a:ext uri="{FF2B5EF4-FFF2-40B4-BE49-F238E27FC236}">
                      <a16:creationId xmlns:a16="http://schemas.microsoft.com/office/drawing/2014/main" id="{6BD58C30-1F53-4D2D-B881-A8FE44ABC7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8" name="Line 100">
                  <a:extLst>
                    <a:ext uri="{FF2B5EF4-FFF2-40B4-BE49-F238E27FC236}">
                      <a16:creationId xmlns:a16="http://schemas.microsoft.com/office/drawing/2014/main" id="{7E3AB1DA-019E-4FD0-908F-7DCE974FE5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87" name="Line 107">
              <a:extLst>
                <a:ext uri="{FF2B5EF4-FFF2-40B4-BE49-F238E27FC236}">
                  <a16:creationId xmlns:a16="http://schemas.microsoft.com/office/drawing/2014/main" id="{D9A01406-271A-4585-89E1-43B618C05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41037" y="4832917"/>
              <a:ext cx="633093" cy="690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88" name="Text Box 108">
              <a:extLst>
                <a:ext uri="{FF2B5EF4-FFF2-40B4-BE49-F238E27FC236}">
                  <a16:creationId xmlns:a16="http://schemas.microsoft.com/office/drawing/2014/main" id="{4486AC0D-3F72-4D9C-A44A-E9FF37FAF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55699" y="4663595"/>
              <a:ext cx="34124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800" b="1" i="1" u="sng" dirty="0">
                  <a:solidFill>
                    <a:srgbClr val="000000"/>
                  </a:solidFill>
                  <a:latin typeface="Times New Roman" pitchFamily="18" charset="0"/>
                </a:rPr>
                <a:t>x</a:t>
              </a:r>
            </a:p>
          </p:txBody>
        </p:sp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0DFE5958-95B6-4B3E-B161-6C0B0F10BD0D}"/>
                </a:ext>
              </a:extLst>
            </p:cNvPr>
            <p:cNvGrpSpPr/>
            <p:nvPr/>
          </p:nvGrpSpPr>
          <p:grpSpPr>
            <a:xfrm>
              <a:off x="4947875" y="5257044"/>
              <a:ext cx="897130" cy="879974"/>
              <a:chOff x="4782633" y="5248962"/>
              <a:chExt cx="897130" cy="879974"/>
            </a:xfrm>
          </p:grpSpPr>
          <p:grpSp>
            <p:nvGrpSpPr>
              <p:cNvPr id="91" name="Group 103">
                <a:extLst>
                  <a:ext uri="{FF2B5EF4-FFF2-40B4-BE49-F238E27FC236}">
                    <a16:creationId xmlns:a16="http://schemas.microsoft.com/office/drawing/2014/main" id="{DB1FBA28-D0BB-4EE5-B3B5-FE2EFC3D54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038536" y="5492766"/>
                <a:ext cx="460376" cy="463550"/>
                <a:chOff x="1673" y="2207"/>
                <a:chExt cx="290" cy="292"/>
              </a:xfrm>
            </p:grpSpPr>
            <p:sp>
              <p:nvSpPr>
                <p:cNvPr id="93" name="Line 104">
                  <a:extLst>
                    <a:ext uri="{FF2B5EF4-FFF2-40B4-BE49-F238E27FC236}">
                      <a16:creationId xmlns:a16="http://schemas.microsoft.com/office/drawing/2014/main" id="{159D0476-6E9A-4E80-8C73-3EE199DCA5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676" y="2207"/>
                  <a:ext cx="1" cy="289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4" name="Line 105">
                  <a:extLst>
                    <a:ext uri="{FF2B5EF4-FFF2-40B4-BE49-F238E27FC236}">
                      <a16:creationId xmlns:a16="http://schemas.microsoft.com/office/drawing/2014/main" id="{DBFBFE12-6317-41D0-B598-C62C2E0794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5400000" flipV="1">
                  <a:off x="1816" y="2352"/>
                  <a:ext cx="4" cy="2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3" name="Prostokąt 2">
                <a:extLst>
                  <a:ext uri="{FF2B5EF4-FFF2-40B4-BE49-F238E27FC236}">
                    <a16:creationId xmlns:a16="http://schemas.microsoft.com/office/drawing/2014/main" id="{D9A8D5C3-85B8-4BFE-B53D-6107080964F2}"/>
                  </a:ext>
                </a:extLst>
              </p:cNvPr>
              <p:cNvSpPr/>
              <p:nvPr/>
            </p:nvSpPr>
            <p:spPr>
              <a:xfrm>
                <a:off x="5392505" y="5790382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altLang="fr-FR" sz="1600" dirty="0">
                    <a:latin typeface="Times New Roman" pitchFamily="18" charset="0"/>
                  </a:rPr>
                  <a:t>x</a:t>
                </a:r>
                <a:endParaRPr lang="en-US" sz="1600" dirty="0"/>
              </a:p>
            </p:txBody>
          </p:sp>
          <p:sp>
            <p:nvSpPr>
              <p:cNvPr id="352" name="Prostokąt 351">
                <a:extLst>
                  <a:ext uri="{FF2B5EF4-FFF2-40B4-BE49-F238E27FC236}">
                    <a16:creationId xmlns:a16="http://schemas.microsoft.com/office/drawing/2014/main" id="{F7F30766-4C04-4E70-A573-1B6F596FF0E1}"/>
                  </a:ext>
                </a:extLst>
              </p:cNvPr>
              <p:cNvSpPr/>
              <p:nvPr/>
            </p:nvSpPr>
            <p:spPr>
              <a:xfrm>
                <a:off x="4782633" y="5248962"/>
                <a:ext cx="28725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altLang="fr-FR" sz="1600" dirty="0">
                    <a:latin typeface="Times New Roman" pitchFamily="18" charset="0"/>
                  </a:rPr>
                  <a:t>y</a:t>
                </a:r>
                <a:endParaRPr lang="en-US" sz="1600" dirty="0"/>
              </a:p>
            </p:txBody>
          </p:sp>
        </p:grpSp>
      </p:grpSp>
      <p:sp>
        <p:nvSpPr>
          <p:cNvPr id="12" name="Rectangle 15">
            <a:extLst>
              <a:ext uri="{FF2B5EF4-FFF2-40B4-BE49-F238E27FC236}">
                <a16:creationId xmlns:a16="http://schemas.microsoft.com/office/drawing/2014/main" id="{9ED9EED6-8504-4795-8A5D-3E3090807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6860" y="1579415"/>
            <a:ext cx="761191" cy="1265430"/>
          </a:xfrm>
          <a:prstGeom prst="rect">
            <a:avLst/>
          </a:prstGeom>
          <a:blipFill dpi="0" rotWithShape="1">
            <a:blip r:embed="rId3" cstate="print">
              <a:alphaModFix amt="50000"/>
            </a:blip>
            <a:srcRect/>
            <a:tile tx="0" ty="0" sx="100000" sy="100000" flip="none" algn="tl"/>
          </a:blip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13" name="Rectangle 17">
            <a:extLst>
              <a:ext uri="{FF2B5EF4-FFF2-40B4-BE49-F238E27FC236}">
                <a16:creationId xmlns:a16="http://schemas.microsoft.com/office/drawing/2014/main" id="{4A731725-99E7-428A-811F-FC2F3D36C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0512" y="1938913"/>
            <a:ext cx="191494" cy="214391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grpSp>
        <p:nvGrpSpPr>
          <p:cNvPr id="14" name="Group 18">
            <a:extLst>
              <a:ext uri="{FF2B5EF4-FFF2-40B4-BE49-F238E27FC236}">
                <a16:creationId xmlns:a16="http://schemas.microsoft.com/office/drawing/2014/main" id="{E2E6B20C-AADA-4E65-B604-01A486E5620B}"/>
              </a:ext>
            </a:extLst>
          </p:cNvPr>
          <p:cNvGrpSpPr>
            <a:grpSpLocks/>
          </p:cNvGrpSpPr>
          <p:nvPr/>
        </p:nvGrpSpPr>
        <p:grpSpPr bwMode="auto">
          <a:xfrm>
            <a:off x="1880214" y="1682689"/>
            <a:ext cx="576877" cy="1060189"/>
            <a:chOff x="1886" y="1379"/>
            <a:chExt cx="482" cy="811"/>
          </a:xfrm>
        </p:grpSpPr>
        <p:grpSp>
          <p:nvGrpSpPr>
            <p:cNvPr id="15" name="Group 19">
              <a:extLst>
                <a:ext uri="{FF2B5EF4-FFF2-40B4-BE49-F238E27FC236}">
                  <a16:creationId xmlns:a16="http://schemas.microsoft.com/office/drawing/2014/main" id="{E1C8B68E-9250-435E-B095-C97511E1FD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379"/>
              <a:ext cx="482" cy="69"/>
              <a:chOff x="1886" y="1379"/>
              <a:chExt cx="482" cy="69"/>
            </a:xfrm>
          </p:grpSpPr>
          <p:grpSp>
            <p:nvGrpSpPr>
              <p:cNvPr id="46" name="Group 20">
                <a:extLst>
                  <a:ext uri="{FF2B5EF4-FFF2-40B4-BE49-F238E27FC236}">
                    <a16:creationId xmlns:a16="http://schemas.microsoft.com/office/drawing/2014/main" id="{EAF67DD8-F597-4CFA-AE17-0A8894D5B5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53" name="Line 21">
                  <a:extLst>
                    <a:ext uri="{FF2B5EF4-FFF2-40B4-BE49-F238E27FC236}">
                      <a16:creationId xmlns:a16="http://schemas.microsoft.com/office/drawing/2014/main" id="{C8203954-84E9-4CFB-85C7-3428CA77E2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Line 22">
                  <a:extLst>
                    <a:ext uri="{FF2B5EF4-FFF2-40B4-BE49-F238E27FC236}">
                      <a16:creationId xmlns:a16="http://schemas.microsoft.com/office/drawing/2014/main" id="{93DD7D07-1C51-4E36-8C68-24AC42735A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7" name="Group 23">
                <a:extLst>
                  <a:ext uri="{FF2B5EF4-FFF2-40B4-BE49-F238E27FC236}">
                    <a16:creationId xmlns:a16="http://schemas.microsoft.com/office/drawing/2014/main" id="{20361704-D39F-4851-80B6-1FD14BEC19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51" name="Line 24">
                  <a:extLst>
                    <a:ext uri="{FF2B5EF4-FFF2-40B4-BE49-F238E27FC236}">
                      <a16:creationId xmlns:a16="http://schemas.microsoft.com/office/drawing/2014/main" id="{000B2FEA-603F-4C01-BD71-8CD22581A7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Line 25">
                  <a:extLst>
                    <a:ext uri="{FF2B5EF4-FFF2-40B4-BE49-F238E27FC236}">
                      <a16:creationId xmlns:a16="http://schemas.microsoft.com/office/drawing/2014/main" id="{E0F60207-4B0B-4D11-A806-E7CA130A6D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8" name="Group 26">
                <a:extLst>
                  <a:ext uri="{FF2B5EF4-FFF2-40B4-BE49-F238E27FC236}">
                    <a16:creationId xmlns:a16="http://schemas.microsoft.com/office/drawing/2014/main" id="{15A6873C-94CC-4909-B683-AFD69F50D7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49" name="Line 27">
                  <a:extLst>
                    <a:ext uri="{FF2B5EF4-FFF2-40B4-BE49-F238E27FC236}">
                      <a16:creationId xmlns:a16="http://schemas.microsoft.com/office/drawing/2014/main" id="{69086272-5161-4A0F-B53B-70AB6DA045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Line 28">
                  <a:extLst>
                    <a:ext uri="{FF2B5EF4-FFF2-40B4-BE49-F238E27FC236}">
                      <a16:creationId xmlns:a16="http://schemas.microsoft.com/office/drawing/2014/main" id="{6D000F29-326B-41D4-9D8E-26E5D4E58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6" name="Group 29">
              <a:extLst>
                <a:ext uri="{FF2B5EF4-FFF2-40B4-BE49-F238E27FC236}">
                  <a16:creationId xmlns:a16="http://schemas.microsoft.com/office/drawing/2014/main" id="{C9E20362-E417-40A9-92C6-21110A7BCE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626"/>
              <a:ext cx="482" cy="69"/>
              <a:chOff x="1901" y="1618"/>
              <a:chExt cx="482" cy="69"/>
            </a:xfrm>
          </p:grpSpPr>
          <p:grpSp>
            <p:nvGrpSpPr>
              <p:cNvPr id="37" name="Group 30">
                <a:extLst>
                  <a:ext uri="{FF2B5EF4-FFF2-40B4-BE49-F238E27FC236}">
                    <a16:creationId xmlns:a16="http://schemas.microsoft.com/office/drawing/2014/main" id="{3F5CCF99-B375-447A-80F2-839DDCE836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1" y="1619"/>
                <a:ext cx="68" cy="68"/>
                <a:chOff x="1903" y="1376"/>
                <a:chExt cx="68" cy="68"/>
              </a:xfrm>
            </p:grpSpPr>
            <p:sp>
              <p:nvSpPr>
                <p:cNvPr id="44" name="Line 31">
                  <a:extLst>
                    <a:ext uri="{FF2B5EF4-FFF2-40B4-BE49-F238E27FC236}">
                      <a16:creationId xmlns:a16="http://schemas.microsoft.com/office/drawing/2014/main" id="{E00FD77E-C864-4486-916F-655C29FE20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Line 32">
                  <a:extLst>
                    <a:ext uri="{FF2B5EF4-FFF2-40B4-BE49-F238E27FC236}">
                      <a16:creationId xmlns:a16="http://schemas.microsoft.com/office/drawing/2014/main" id="{78D7BEFF-0737-4569-B69A-D809D081DA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" name="Group 33">
                <a:extLst>
                  <a:ext uri="{FF2B5EF4-FFF2-40B4-BE49-F238E27FC236}">
                    <a16:creationId xmlns:a16="http://schemas.microsoft.com/office/drawing/2014/main" id="{96CDA65C-5C98-44CD-B85B-FE2740F39E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8" y="1618"/>
                <a:ext cx="68" cy="68"/>
                <a:chOff x="1903" y="1376"/>
                <a:chExt cx="68" cy="68"/>
              </a:xfrm>
            </p:grpSpPr>
            <p:sp>
              <p:nvSpPr>
                <p:cNvPr id="42" name="Line 34">
                  <a:extLst>
                    <a:ext uri="{FF2B5EF4-FFF2-40B4-BE49-F238E27FC236}">
                      <a16:creationId xmlns:a16="http://schemas.microsoft.com/office/drawing/2014/main" id="{88F7DA81-69C3-4F39-99EB-D2A7FBCB8B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Line 35">
                  <a:extLst>
                    <a:ext uri="{FF2B5EF4-FFF2-40B4-BE49-F238E27FC236}">
                      <a16:creationId xmlns:a16="http://schemas.microsoft.com/office/drawing/2014/main" id="{8E62E8A2-2D68-4BDD-8D7B-9FB3F348EE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9" name="Group 36">
                <a:extLst>
                  <a:ext uri="{FF2B5EF4-FFF2-40B4-BE49-F238E27FC236}">
                    <a16:creationId xmlns:a16="http://schemas.microsoft.com/office/drawing/2014/main" id="{BB449BDC-516A-4B1F-BA02-430BC030FF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5" y="1619"/>
                <a:ext cx="68" cy="68"/>
                <a:chOff x="1903" y="1376"/>
                <a:chExt cx="68" cy="68"/>
              </a:xfrm>
            </p:grpSpPr>
            <p:sp>
              <p:nvSpPr>
                <p:cNvPr id="40" name="Line 37">
                  <a:extLst>
                    <a:ext uri="{FF2B5EF4-FFF2-40B4-BE49-F238E27FC236}">
                      <a16:creationId xmlns:a16="http://schemas.microsoft.com/office/drawing/2014/main" id="{FA5BA821-583B-458C-83AB-4D3AE9E7EB6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Line 38">
                  <a:extLst>
                    <a:ext uri="{FF2B5EF4-FFF2-40B4-BE49-F238E27FC236}">
                      <a16:creationId xmlns:a16="http://schemas.microsoft.com/office/drawing/2014/main" id="{62C919EC-A188-423A-94BF-4E50961C6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7" name="Group 39">
              <a:extLst>
                <a:ext uri="{FF2B5EF4-FFF2-40B4-BE49-F238E27FC236}">
                  <a16:creationId xmlns:a16="http://schemas.microsoft.com/office/drawing/2014/main" id="{8E89D850-22D0-4FC3-B845-693B1F247E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1873"/>
              <a:ext cx="482" cy="69"/>
              <a:chOff x="1886" y="1379"/>
              <a:chExt cx="482" cy="69"/>
            </a:xfrm>
          </p:grpSpPr>
          <p:grpSp>
            <p:nvGrpSpPr>
              <p:cNvPr id="28" name="Group 40">
                <a:extLst>
                  <a:ext uri="{FF2B5EF4-FFF2-40B4-BE49-F238E27FC236}">
                    <a16:creationId xmlns:a16="http://schemas.microsoft.com/office/drawing/2014/main" id="{8E6C90F9-7D98-414B-8D5E-0A24FA17B0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35" name="Line 41">
                  <a:extLst>
                    <a:ext uri="{FF2B5EF4-FFF2-40B4-BE49-F238E27FC236}">
                      <a16:creationId xmlns:a16="http://schemas.microsoft.com/office/drawing/2014/main" id="{2E0F9F4F-964E-4956-B18B-4A1F96776D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Line 42">
                  <a:extLst>
                    <a:ext uri="{FF2B5EF4-FFF2-40B4-BE49-F238E27FC236}">
                      <a16:creationId xmlns:a16="http://schemas.microsoft.com/office/drawing/2014/main" id="{4A3DAB1D-4D4E-4F23-A8CE-52EC35BD37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9" name="Group 43">
                <a:extLst>
                  <a:ext uri="{FF2B5EF4-FFF2-40B4-BE49-F238E27FC236}">
                    <a16:creationId xmlns:a16="http://schemas.microsoft.com/office/drawing/2014/main" id="{AD2A0CAA-D4C8-4C5E-A900-FA018187E5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33" name="Line 44">
                  <a:extLst>
                    <a:ext uri="{FF2B5EF4-FFF2-40B4-BE49-F238E27FC236}">
                      <a16:creationId xmlns:a16="http://schemas.microsoft.com/office/drawing/2014/main" id="{638FDC4E-5898-43FF-BD85-1396155343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Line 45">
                  <a:extLst>
                    <a:ext uri="{FF2B5EF4-FFF2-40B4-BE49-F238E27FC236}">
                      <a16:creationId xmlns:a16="http://schemas.microsoft.com/office/drawing/2014/main" id="{9C67A2AF-ECCB-4AF0-90D9-3AF3447792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0" name="Group 46">
                <a:extLst>
                  <a:ext uri="{FF2B5EF4-FFF2-40B4-BE49-F238E27FC236}">
                    <a16:creationId xmlns:a16="http://schemas.microsoft.com/office/drawing/2014/main" id="{387F01BF-E906-435D-8EC5-64185BB398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31" name="Line 47">
                  <a:extLst>
                    <a:ext uri="{FF2B5EF4-FFF2-40B4-BE49-F238E27FC236}">
                      <a16:creationId xmlns:a16="http://schemas.microsoft.com/office/drawing/2014/main" id="{F835C383-45CF-4567-BFF4-1D3303616E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Line 48">
                  <a:extLst>
                    <a:ext uri="{FF2B5EF4-FFF2-40B4-BE49-F238E27FC236}">
                      <a16:creationId xmlns:a16="http://schemas.microsoft.com/office/drawing/2014/main" id="{73E2D6B0-668F-4D71-AE33-CB5499058D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8" name="Group 49">
              <a:extLst>
                <a:ext uri="{FF2B5EF4-FFF2-40B4-BE49-F238E27FC236}">
                  <a16:creationId xmlns:a16="http://schemas.microsoft.com/office/drawing/2014/main" id="{89009D2A-E427-4E25-A6AD-C9F4D82D86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6" y="2121"/>
              <a:ext cx="482" cy="69"/>
              <a:chOff x="1886" y="1379"/>
              <a:chExt cx="482" cy="69"/>
            </a:xfrm>
          </p:grpSpPr>
          <p:grpSp>
            <p:nvGrpSpPr>
              <p:cNvPr id="19" name="Group 50">
                <a:extLst>
                  <a:ext uri="{FF2B5EF4-FFF2-40B4-BE49-F238E27FC236}">
                    <a16:creationId xmlns:a16="http://schemas.microsoft.com/office/drawing/2014/main" id="{FC95AA6B-A06B-4B42-B599-472DC6C753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26" name="Line 51">
                  <a:extLst>
                    <a:ext uri="{FF2B5EF4-FFF2-40B4-BE49-F238E27FC236}">
                      <a16:creationId xmlns:a16="http://schemas.microsoft.com/office/drawing/2014/main" id="{7501BA7E-1CB9-4881-BA22-DE82B85074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Line 52">
                  <a:extLst>
                    <a:ext uri="{FF2B5EF4-FFF2-40B4-BE49-F238E27FC236}">
                      <a16:creationId xmlns:a16="http://schemas.microsoft.com/office/drawing/2014/main" id="{46CAA326-126D-45B4-8893-00D4217453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" name="Group 53">
                <a:extLst>
                  <a:ext uri="{FF2B5EF4-FFF2-40B4-BE49-F238E27FC236}">
                    <a16:creationId xmlns:a16="http://schemas.microsoft.com/office/drawing/2014/main" id="{4A959C92-865E-403B-82C8-077F0CC3D5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24" name="Line 54">
                  <a:extLst>
                    <a:ext uri="{FF2B5EF4-FFF2-40B4-BE49-F238E27FC236}">
                      <a16:creationId xmlns:a16="http://schemas.microsoft.com/office/drawing/2014/main" id="{D1460C17-A4EF-43B5-A61A-93483716DE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Line 55">
                  <a:extLst>
                    <a:ext uri="{FF2B5EF4-FFF2-40B4-BE49-F238E27FC236}">
                      <a16:creationId xmlns:a16="http://schemas.microsoft.com/office/drawing/2014/main" id="{404D2C22-C028-4D16-AB77-D28D4D846B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1" name="Group 56">
                <a:extLst>
                  <a:ext uri="{FF2B5EF4-FFF2-40B4-BE49-F238E27FC236}">
                    <a16:creationId xmlns:a16="http://schemas.microsoft.com/office/drawing/2014/main" id="{1AEB3BF5-BBCD-480D-A404-CB162EC9F5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22" name="Line 57">
                  <a:extLst>
                    <a:ext uri="{FF2B5EF4-FFF2-40B4-BE49-F238E27FC236}">
                      <a16:creationId xmlns:a16="http://schemas.microsoft.com/office/drawing/2014/main" id="{E784CDCC-EAD6-43A4-A488-D4044F1444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Line 58">
                  <a:extLst>
                    <a:ext uri="{FF2B5EF4-FFF2-40B4-BE49-F238E27FC236}">
                      <a16:creationId xmlns:a16="http://schemas.microsoft.com/office/drawing/2014/main" id="{955A615A-7946-46D7-B9D9-97A5F3A7CC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sz="1800" dirty="0">
                    <a:solidFill>
                      <a:srgbClr val="000000"/>
                    </a:solidFill>
                  </a:endParaRPr>
                </a:p>
              </p:txBody>
            </p:sp>
          </p:grpSp>
        </p:grpSp>
      </p:grpSp>
      <p:grpSp>
        <p:nvGrpSpPr>
          <p:cNvPr id="55" name="Group 103">
            <a:extLst>
              <a:ext uri="{FF2B5EF4-FFF2-40B4-BE49-F238E27FC236}">
                <a16:creationId xmlns:a16="http://schemas.microsoft.com/office/drawing/2014/main" id="{F1316630-3BA1-4614-B41F-7E557FDA3668}"/>
              </a:ext>
            </a:extLst>
          </p:cNvPr>
          <p:cNvGrpSpPr>
            <a:grpSpLocks/>
          </p:cNvGrpSpPr>
          <p:nvPr/>
        </p:nvGrpSpPr>
        <p:grpSpPr bwMode="auto">
          <a:xfrm>
            <a:off x="1716247" y="2533064"/>
            <a:ext cx="345887" cy="379106"/>
            <a:chOff x="1676" y="2207"/>
            <a:chExt cx="289" cy="290"/>
          </a:xfrm>
        </p:grpSpPr>
        <p:sp>
          <p:nvSpPr>
            <p:cNvPr id="56" name="Line 104">
              <a:extLst>
                <a:ext uri="{FF2B5EF4-FFF2-40B4-BE49-F238E27FC236}">
                  <a16:creationId xmlns:a16="http://schemas.microsoft.com/office/drawing/2014/main" id="{1BA4EA84-0EFF-40FC-8FF6-2BAF59CA49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76" y="2207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  <p:sp>
          <p:nvSpPr>
            <p:cNvPr id="57" name="Line 105">
              <a:extLst>
                <a:ext uri="{FF2B5EF4-FFF2-40B4-BE49-F238E27FC236}">
                  <a16:creationId xmlns:a16="http://schemas.microsoft.com/office/drawing/2014/main" id="{40569701-47CE-434A-A4BF-44B3E236C9D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1820" y="2352"/>
              <a:ext cx="1" cy="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8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8" name="Line 106">
            <a:extLst>
              <a:ext uri="{FF2B5EF4-FFF2-40B4-BE49-F238E27FC236}">
                <a16:creationId xmlns:a16="http://schemas.microsoft.com/office/drawing/2014/main" id="{73FDE84A-B47C-4293-9369-F402645E2E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45356" y="2048723"/>
            <a:ext cx="519706" cy="11023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60" name="Line 118">
            <a:extLst>
              <a:ext uri="{FF2B5EF4-FFF2-40B4-BE49-F238E27FC236}">
                <a16:creationId xmlns:a16="http://schemas.microsoft.com/office/drawing/2014/main" id="{79CB509C-0F8C-451A-9411-E25AC59D0FF1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2280" y="1855249"/>
            <a:ext cx="505066" cy="124189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75" name="Text Box 108">
            <a:extLst>
              <a:ext uri="{FF2B5EF4-FFF2-40B4-BE49-F238E27FC236}">
                <a16:creationId xmlns:a16="http://schemas.microsoft.com/office/drawing/2014/main" id="{8BB10C46-5F35-4D96-BD50-B028F57BC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947" y="2002333"/>
            <a:ext cx="257272" cy="30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GB" altLang="fr-FR" sz="1800" b="1" i="1" u="sng" dirty="0">
                <a:solidFill>
                  <a:srgbClr val="000000"/>
                </a:solidFill>
                <a:latin typeface="Times New Roman" pitchFamily="18" charset="0"/>
              </a:rPr>
              <a:t>X</a:t>
            </a:r>
          </a:p>
        </p:txBody>
      </p:sp>
      <p:sp>
        <p:nvSpPr>
          <p:cNvPr id="353" name="Prostokąt 352">
            <a:extLst>
              <a:ext uri="{FF2B5EF4-FFF2-40B4-BE49-F238E27FC236}">
                <a16:creationId xmlns:a16="http://schemas.microsoft.com/office/drawing/2014/main" id="{73C59AB3-B44D-4DCD-B32D-936456D5B26E}"/>
              </a:ext>
            </a:extLst>
          </p:cNvPr>
          <p:cNvSpPr/>
          <p:nvPr/>
        </p:nvSpPr>
        <p:spPr>
          <a:xfrm>
            <a:off x="1988900" y="2779280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altLang="fr-FR" sz="1600" dirty="0" i="1">
                <a:latin typeface="Times New Roman" pitchFamily="18" charset="0"/>
              </a:rPr>
              <a:t>x</a:t>
            </a:r>
            <a:endParaRPr lang="en-US" sz="1600" dirty="0"/>
          </a:p>
        </p:txBody>
      </p:sp>
      <p:sp>
        <p:nvSpPr>
          <p:cNvPr id="354" name="Prostokąt 353">
            <a:extLst>
              <a:ext uri="{FF2B5EF4-FFF2-40B4-BE49-F238E27FC236}">
                <a16:creationId xmlns:a16="http://schemas.microsoft.com/office/drawing/2014/main" id="{C26F40B6-1D6C-4CAC-A536-3399064A1FE8}"/>
              </a:ext>
            </a:extLst>
          </p:cNvPr>
          <p:cNvSpPr/>
          <p:nvPr/>
        </p:nvSpPr>
        <p:spPr>
          <a:xfrm>
            <a:off x="1489022" y="2366943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altLang="fr-FR" sz="1600" dirty="0" i="1">
                <a:latin typeface="Times New Roman" pitchFamily="18" charset="0"/>
              </a:rPr>
              <a:t>y</a:t>
            </a:r>
            <a:endParaRPr lang="en-US" sz="1600" dirty="0"/>
          </a:p>
        </p:txBody>
      </p:sp>
      <p:sp>
        <p:nvSpPr>
          <p:cNvPr id="467" name="Text Box 116">
            <a:extLst>
              <a:ext uri="{FF2B5EF4-FFF2-40B4-BE49-F238E27FC236}">
                <a16:creationId xmlns:a16="http://schemas.microsoft.com/office/drawing/2014/main" id="{C1E8DA6B-337C-4131-9DAA-95682F25F2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90" y="1431605"/>
            <a:ext cx="1290495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b="1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D</a:t>
            </a:r>
            <a:b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32x32</a:t>
            </a:r>
            <a:r>
              <a:rPr lang="en-GB" sz="1200" i="1" dirty="0">
                <a:latin typeface="Comic Sans MS" panose="030F0702030302020204" pitchFamily="66" charset="0"/>
              </a:rPr>
              <a:t> </a:t>
            </a: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200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  <a:endParaRPr lang="en-GB" sz="1400" i="1" baseline="30000" dirty="0">
              <a:solidFill>
                <a:srgbClr val="FF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GB" altLang="fr-FR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8" name="ZoneTexte 96">
            <a:extLst>
              <a:ext uri="{FF2B5EF4-FFF2-40B4-BE49-F238E27FC236}">
                <a16:creationId xmlns:a16="http://schemas.microsoft.com/office/drawing/2014/main" id="{18148A90-C0CD-45B7-B13D-9C9E344B012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579304" y="1588139"/>
            <a:ext cx="185278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i="1">
                <a:latin typeface="+mj-lt"/>
              </a:rPr>
              <a:t>DIC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 i="1">
                <a:solidFill>
                  <a:schemeClr val="tx1"/>
                </a:solidFill>
                <a:latin typeface="+mj-lt"/>
              </a:rPr>
              <a:t>Digital </a:t>
            </a:r>
            <a:r>
              <a:rPr lang="en-GB" sz="1600" dirty="0" i="1">
                <a:latin typeface="+mj-lt"/>
              </a:rPr>
              <a:t>Image Correlation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69" name="ZoneTexte 96">
            <a:extLst>
              <a:ext uri="{FF2B5EF4-FFF2-40B4-BE49-F238E27FC236}">
                <a16:creationId xmlns:a16="http://schemas.microsoft.com/office/drawing/2014/main" id="{6475692D-F4FC-47E1-9564-C22DFAA183D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-626634" y="3342568"/>
            <a:ext cx="19895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i="1">
                <a:latin typeface="+mj-lt"/>
              </a:rPr>
              <a:t>2P-DIC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 i="1">
                <a:latin typeface="+mj-lt"/>
              </a:rPr>
              <a:t>Two Parts Digital Image Correlation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669" name="Grupa 668">
            <a:extLst>
              <a:ext uri="{FF2B5EF4-FFF2-40B4-BE49-F238E27FC236}">
                <a16:creationId xmlns:a16="http://schemas.microsoft.com/office/drawing/2014/main" id="{8668582B-CFBA-442C-8ED7-D8B6CCF84F6E}"/>
              </a:ext>
            </a:extLst>
          </p:cNvPr>
          <p:cNvGrpSpPr/>
          <p:nvPr/>
        </p:nvGrpSpPr>
        <p:grpSpPr>
          <a:xfrm>
            <a:off x="3578752" y="3153593"/>
            <a:ext cx="994409" cy="1424252"/>
            <a:chOff x="3620022" y="2988263"/>
            <a:chExt cx="1346200" cy="1739900"/>
          </a:xfrm>
        </p:grpSpPr>
        <p:sp>
          <p:nvSpPr>
            <p:cNvPr id="608" name="Freeform 16">
              <a:extLst>
                <a:ext uri="{FF2B5EF4-FFF2-40B4-BE49-F238E27FC236}">
                  <a16:creationId xmlns:a16="http://schemas.microsoft.com/office/drawing/2014/main" id="{AFF652BB-046C-4CC9-AC7F-CAC262A1F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022" y="2988263"/>
              <a:ext cx="1346200" cy="1739900"/>
            </a:xfrm>
            <a:custGeom>
              <a:avLst/>
              <a:gdLst>
                <a:gd name="T0" fmla="*/ 172 w 848"/>
                <a:gd name="T1" fmla="*/ 84 h 1096"/>
                <a:gd name="T2" fmla="*/ 848 w 848"/>
                <a:gd name="T3" fmla="*/ 0 h 1096"/>
                <a:gd name="T4" fmla="*/ 680 w 848"/>
                <a:gd name="T5" fmla="*/ 1012 h 1096"/>
                <a:gd name="T6" fmla="*/ 0 w 848"/>
                <a:gd name="T7" fmla="*/ 1096 h 1096"/>
                <a:gd name="T8" fmla="*/ 172 w 848"/>
                <a:gd name="T9" fmla="*/ 84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8" h="1096">
                  <a:moveTo>
                    <a:pt x="172" y="84"/>
                  </a:moveTo>
                  <a:lnTo>
                    <a:pt x="848" y="0"/>
                  </a:lnTo>
                  <a:lnTo>
                    <a:pt x="680" y="1012"/>
                  </a:lnTo>
                  <a:lnTo>
                    <a:pt x="0" y="1096"/>
                  </a:lnTo>
                  <a:lnTo>
                    <a:pt x="172" y="84"/>
                  </a:lnTo>
                  <a:close/>
                </a:path>
              </a:pathLst>
            </a:cu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grpSp>
          <p:nvGrpSpPr>
            <p:cNvPr id="609" name="Group 59">
              <a:extLst>
                <a:ext uri="{FF2B5EF4-FFF2-40B4-BE49-F238E27FC236}">
                  <a16:creationId xmlns:a16="http://schemas.microsoft.com/office/drawing/2014/main" id="{146C5C48-1AF6-4F61-AE41-F20D5B1B29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15285" y="3189876"/>
              <a:ext cx="955675" cy="1360487"/>
              <a:chOff x="4091" y="1292"/>
              <a:chExt cx="602" cy="857"/>
            </a:xfrm>
          </p:grpSpPr>
          <p:grpSp>
            <p:nvGrpSpPr>
              <p:cNvPr id="610" name="Group 60">
                <a:extLst>
                  <a:ext uri="{FF2B5EF4-FFF2-40B4-BE49-F238E27FC236}">
                    <a16:creationId xmlns:a16="http://schemas.microsoft.com/office/drawing/2014/main" id="{D89C9CD6-BE50-492B-A701-306CD6259B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17" y="1340"/>
                <a:ext cx="68" cy="68"/>
                <a:chOff x="1903" y="1376"/>
                <a:chExt cx="68" cy="68"/>
              </a:xfrm>
            </p:grpSpPr>
            <p:sp>
              <p:nvSpPr>
                <p:cNvPr id="641" name="Line 61">
                  <a:extLst>
                    <a:ext uri="{FF2B5EF4-FFF2-40B4-BE49-F238E27FC236}">
                      <a16:creationId xmlns:a16="http://schemas.microsoft.com/office/drawing/2014/main" id="{4435650A-BF3B-4031-9983-60AC40A87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2" name="Line 62">
                  <a:extLst>
                    <a:ext uri="{FF2B5EF4-FFF2-40B4-BE49-F238E27FC236}">
                      <a16:creationId xmlns:a16="http://schemas.microsoft.com/office/drawing/2014/main" id="{C7E96081-51D9-41AA-9711-DD947402E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1" name="Group 63">
                <a:extLst>
                  <a:ext uri="{FF2B5EF4-FFF2-40B4-BE49-F238E27FC236}">
                    <a16:creationId xmlns:a16="http://schemas.microsoft.com/office/drawing/2014/main" id="{4A5C3CEB-5614-4D17-9E35-4D087E10E1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21" y="1315"/>
                <a:ext cx="68" cy="68"/>
                <a:chOff x="1903" y="1376"/>
                <a:chExt cx="68" cy="68"/>
              </a:xfrm>
            </p:grpSpPr>
            <p:sp>
              <p:nvSpPr>
                <p:cNvPr id="639" name="Line 64">
                  <a:extLst>
                    <a:ext uri="{FF2B5EF4-FFF2-40B4-BE49-F238E27FC236}">
                      <a16:creationId xmlns:a16="http://schemas.microsoft.com/office/drawing/2014/main" id="{6861E173-F171-4920-9FAA-9705508774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40" name="Line 65">
                  <a:extLst>
                    <a:ext uri="{FF2B5EF4-FFF2-40B4-BE49-F238E27FC236}">
                      <a16:creationId xmlns:a16="http://schemas.microsoft.com/office/drawing/2014/main" id="{30922C05-D81A-40EA-BC6A-2D7844BA66A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2" name="Group 66">
                <a:extLst>
                  <a:ext uri="{FF2B5EF4-FFF2-40B4-BE49-F238E27FC236}">
                    <a16:creationId xmlns:a16="http://schemas.microsoft.com/office/drawing/2014/main" id="{942F6CBA-97A7-4CD7-8C6E-63DC207AB8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25" y="1292"/>
                <a:ext cx="68" cy="68"/>
                <a:chOff x="1903" y="1376"/>
                <a:chExt cx="68" cy="68"/>
              </a:xfrm>
            </p:grpSpPr>
            <p:sp>
              <p:nvSpPr>
                <p:cNvPr id="637" name="Line 67">
                  <a:extLst>
                    <a:ext uri="{FF2B5EF4-FFF2-40B4-BE49-F238E27FC236}">
                      <a16:creationId xmlns:a16="http://schemas.microsoft.com/office/drawing/2014/main" id="{CD2E1B09-9483-45A0-ACBC-7037D6AFED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8" name="Line 68">
                  <a:extLst>
                    <a:ext uri="{FF2B5EF4-FFF2-40B4-BE49-F238E27FC236}">
                      <a16:creationId xmlns:a16="http://schemas.microsoft.com/office/drawing/2014/main" id="{19B87C07-1E28-47CE-81D6-9C48767D0D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3" name="Group 69">
                <a:extLst>
                  <a:ext uri="{FF2B5EF4-FFF2-40B4-BE49-F238E27FC236}">
                    <a16:creationId xmlns:a16="http://schemas.microsoft.com/office/drawing/2014/main" id="{2E5D4A79-3409-4753-8212-1914A1BA8B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74" y="1587"/>
                <a:ext cx="68" cy="68"/>
                <a:chOff x="1903" y="1376"/>
                <a:chExt cx="68" cy="68"/>
              </a:xfrm>
            </p:grpSpPr>
            <p:sp>
              <p:nvSpPr>
                <p:cNvPr id="635" name="Line 70">
                  <a:extLst>
                    <a:ext uri="{FF2B5EF4-FFF2-40B4-BE49-F238E27FC236}">
                      <a16:creationId xmlns:a16="http://schemas.microsoft.com/office/drawing/2014/main" id="{A95B7250-CE4E-4CB2-B15B-FE93E5A18F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6" name="Line 71">
                  <a:extLst>
                    <a:ext uri="{FF2B5EF4-FFF2-40B4-BE49-F238E27FC236}">
                      <a16:creationId xmlns:a16="http://schemas.microsoft.com/office/drawing/2014/main" id="{377AA1B9-30B6-4930-9AE9-1E8ABF7BA9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4" name="Group 75">
                <a:extLst>
                  <a:ext uri="{FF2B5EF4-FFF2-40B4-BE49-F238E27FC236}">
                    <a16:creationId xmlns:a16="http://schemas.microsoft.com/office/drawing/2014/main" id="{64146245-C6A6-4BAD-9D41-25B082E65C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86" y="1539"/>
                <a:ext cx="68" cy="68"/>
                <a:chOff x="1903" y="1376"/>
                <a:chExt cx="68" cy="68"/>
              </a:xfrm>
            </p:grpSpPr>
            <p:sp>
              <p:nvSpPr>
                <p:cNvPr id="633" name="Line 76">
                  <a:extLst>
                    <a:ext uri="{FF2B5EF4-FFF2-40B4-BE49-F238E27FC236}">
                      <a16:creationId xmlns:a16="http://schemas.microsoft.com/office/drawing/2014/main" id="{8383A82F-A841-4BDD-9906-84BCBE6475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4" name="Line 77">
                  <a:extLst>
                    <a:ext uri="{FF2B5EF4-FFF2-40B4-BE49-F238E27FC236}">
                      <a16:creationId xmlns:a16="http://schemas.microsoft.com/office/drawing/2014/main" id="{E5749837-0A7C-46F2-B33E-D9C026FA6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5" name="Group 78">
                <a:extLst>
                  <a:ext uri="{FF2B5EF4-FFF2-40B4-BE49-F238E27FC236}">
                    <a16:creationId xmlns:a16="http://schemas.microsoft.com/office/drawing/2014/main" id="{E56D5DA6-214D-4BBC-A543-E421095718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2" y="1834"/>
                <a:ext cx="68" cy="68"/>
                <a:chOff x="1903" y="1376"/>
                <a:chExt cx="68" cy="68"/>
              </a:xfrm>
            </p:grpSpPr>
            <p:sp>
              <p:nvSpPr>
                <p:cNvPr id="631" name="Line 79">
                  <a:extLst>
                    <a:ext uri="{FF2B5EF4-FFF2-40B4-BE49-F238E27FC236}">
                      <a16:creationId xmlns:a16="http://schemas.microsoft.com/office/drawing/2014/main" id="{4F237FF3-3207-42F4-AB53-8C1504F686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2" name="Line 80">
                  <a:extLst>
                    <a:ext uri="{FF2B5EF4-FFF2-40B4-BE49-F238E27FC236}">
                      <a16:creationId xmlns:a16="http://schemas.microsoft.com/office/drawing/2014/main" id="{A3ACEABF-9AAD-4F95-B74C-5CE23418CC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6" name="Group 81">
                <a:extLst>
                  <a:ext uri="{FF2B5EF4-FFF2-40B4-BE49-F238E27FC236}">
                    <a16:creationId xmlns:a16="http://schemas.microsoft.com/office/drawing/2014/main" id="{F435C52A-24F8-4F79-8B75-41EE6706B6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34" y="1812"/>
                <a:ext cx="68" cy="68"/>
                <a:chOff x="1903" y="1376"/>
                <a:chExt cx="68" cy="68"/>
              </a:xfrm>
            </p:grpSpPr>
            <p:sp>
              <p:nvSpPr>
                <p:cNvPr id="629" name="Line 82">
                  <a:extLst>
                    <a:ext uri="{FF2B5EF4-FFF2-40B4-BE49-F238E27FC236}">
                      <a16:creationId xmlns:a16="http://schemas.microsoft.com/office/drawing/2014/main" id="{E1F21D2E-13D1-4073-A958-5EBB94D474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30" name="Line 83">
                  <a:extLst>
                    <a:ext uri="{FF2B5EF4-FFF2-40B4-BE49-F238E27FC236}">
                      <a16:creationId xmlns:a16="http://schemas.microsoft.com/office/drawing/2014/main" id="{ECA5D5F8-DE33-4B13-B41A-FE827DAD9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7" name="Group 84">
                <a:extLst>
                  <a:ext uri="{FF2B5EF4-FFF2-40B4-BE49-F238E27FC236}">
                    <a16:creationId xmlns:a16="http://schemas.microsoft.com/office/drawing/2014/main" id="{36E7835C-696B-44AB-A91B-591478ACE0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44" y="1786"/>
                <a:ext cx="68" cy="68"/>
                <a:chOff x="1903" y="1376"/>
                <a:chExt cx="68" cy="68"/>
              </a:xfrm>
            </p:grpSpPr>
            <p:sp>
              <p:nvSpPr>
                <p:cNvPr id="627" name="Line 85">
                  <a:extLst>
                    <a:ext uri="{FF2B5EF4-FFF2-40B4-BE49-F238E27FC236}">
                      <a16:creationId xmlns:a16="http://schemas.microsoft.com/office/drawing/2014/main" id="{23A35203-1CD6-48EC-96D7-7DFD5D4BD6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8" name="Line 86">
                  <a:extLst>
                    <a:ext uri="{FF2B5EF4-FFF2-40B4-BE49-F238E27FC236}">
                      <a16:creationId xmlns:a16="http://schemas.microsoft.com/office/drawing/2014/main" id="{EA5D9FCA-95E2-482D-819F-6E3206630F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8" name="Group 87">
                <a:extLst>
                  <a:ext uri="{FF2B5EF4-FFF2-40B4-BE49-F238E27FC236}">
                    <a16:creationId xmlns:a16="http://schemas.microsoft.com/office/drawing/2014/main" id="{B378244B-D25F-4BAB-A249-344BC7CC58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91" y="2081"/>
                <a:ext cx="68" cy="68"/>
                <a:chOff x="1903" y="1376"/>
                <a:chExt cx="68" cy="68"/>
              </a:xfrm>
            </p:grpSpPr>
            <p:sp>
              <p:nvSpPr>
                <p:cNvPr id="625" name="Line 88">
                  <a:extLst>
                    <a:ext uri="{FF2B5EF4-FFF2-40B4-BE49-F238E27FC236}">
                      <a16:creationId xmlns:a16="http://schemas.microsoft.com/office/drawing/2014/main" id="{8EDF32D7-7EC1-482A-A3FB-7653212AA0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6" name="Line 89">
                  <a:extLst>
                    <a:ext uri="{FF2B5EF4-FFF2-40B4-BE49-F238E27FC236}">
                      <a16:creationId xmlns:a16="http://schemas.microsoft.com/office/drawing/2014/main" id="{988B9E81-DE5A-41F0-81F3-4A5BC71E8A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19" name="Group 90">
                <a:extLst>
                  <a:ext uri="{FF2B5EF4-FFF2-40B4-BE49-F238E27FC236}">
                    <a16:creationId xmlns:a16="http://schemas.microsoft.com/office/drawing/2014/main" id="{4D349F3F-F906-44B0-BE12-94C848A2E4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2" y="2060"/>
                <a:ext cx="68" cy="68"/>
                <a:chOff x="1903" y="1376"/>
                <a:chExt cx="68" cy="68"/>
              </a:xfrm>
            </p:grpSpPr>
            <p:sp>
              <p:nvSpPr>
                <p:cNvPr id="623" name="Line 91">
                  <a:extLst>
                    <a:ext uri="{FF2B5EF4-FFF2-40B4-BE49-F238E27FC236}">
                      <a16:creationId xmlns:a16="http://schemas.microsoft.com/office/drawing/2014/main" id="{DFBF40A2-5CB9-4E30-B3F4-BC9101D9EC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4" name="Line 92">
                  <a:extLst>
                    <a:ext uri="{FF2B5EF4-FFF2-40B4-BE49-F238E27FC236}">
                      <a16:creationId xmlns:a16="http://schemas.microsoft.com/office/drawing/2014/main" id="{5F6EBB1A-897E-43CB-8CB1-BB5F6F794C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20" name="Group 93">
                <a:extLst>
                  <a:ext uri="{FF2B5EF4-FFF2-40B4-BE49-F238E27FC236}">
                    <a16:creationId xmlns:a16="http://schemas.microsoft.com/office/drawing/2014/main" id="{26C1DE42-632B-4E6C-86C3-E48E909C6D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99" y="2034"/>
                <a:ext cx="68" cy="68"/>
                <a:chOff x="1903" y="1376"/>
                <a:chExt cx="68" cy="68"/>
              </a:xfrm>
            </p:grpSpPr>
            <p:sp>
              <p:nvSpPr>
                <p:cNvPr id="621" name="Line 94">
                  <a:extLst>
                    <a:ext uri="{FF2B5EF4-FFF2-40B4-BE49-F238E27FC236}">
                      <a16:creationId xmlns:a16="http://schemas.microsoft.com/office/drawing/2014/main" id="{E6CB9D64-2ED6-4926-85F4-DC4EB7F6D1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2" name="Line 95">
                  <a:extLst>
                    <a:ext uri="{FF2B5EF4-FFF2-40B4-BE49-F238E27FC236}">
                      <a16:creationId xmlns:a16="http://schemas.microsoft.com/office/drawing/2014/main" id="{2EBB3708-8D12-4E2C-B8C9-2E66DB4ACB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643" name="Freeform 97">
              <a:extLst>
                <a:ext uri="{FF2B5EF4-FFF2-40B4-BE49-F238E27FC236}">
                  <a16:creationId xmlns:a16="http://schemas.microsoft.com/office/drawing/2014/main" id="{3114812D-087B-40E3-98A9-952C2688D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3654" y="3588202"/>
              <a:ext cx="257254" cy="204428"/>
            </a:xfrm>
            <a:custGeom>
              <a:avLst/>
              <a:gdLst>
                <a:gd name="T0" fmla="*/ 32 w 227"/>
                <a:gd name="T1" fmla="*/ 21 h 190"/>
                <a:gd name="T2" fmla="*/ 227 w 227"/>
                <a:gd name="T3" fmla="*/ 0 h 190"/>
                <a:gd name="T4" fmla="*/ 198 w 227"/>
                <a:gd name="T5" fmla="*/ 168 h 190"/>
                <a:gd name="T6" fmla="*/ 0 w 227"/>
                <a:gd name="T7" fmla="*/ 190 h 190"/>
                <a:gd name="T8" fmla="*/ 32 w 227"/>
                <a:gd name="T9" fmla="*/ 21 h 190"/>
                <a:gd name="connsiteX0" fmla="*/ 1410 w 10000"/>
                <a:gd name="connsiteY0" fmla="*/ 1105 h 10000"/>
                <a:gd name="connsiteX1" fmla="*/ 10000 w 10000"/>
                <a:gd name="connsiteY1" fmla="*/ 0 h 10000"/>
                <a:gd name="connsiteX2" fmla="*/ 7900 w 10000"/>
                <a:gd name="connsiteY2" fmla="*/ 8905 h 10000"/>
                <a:gd name="connsiteX3" fmla="*/ 0 w 10000"/>
                <a:gd name="connsiteY3" fmla="*/ 10000 h 10000"/>
                <a:gd name="connsiteX4" fmla="*/ 1410 w 10000"/>
                <a:gd name="connsiteY4" fmla="*/ 1105 h 10000"/>
                <a:gd name="connsiteX0" fmla="*/ 1410 w 9342"/>
                <a:gd name="connsiteY0" fmla="*/ 979 h 9874"/>
                <a:gd name="connsiteX1" fmla="*/ 9342 w 9342"/>
                <a:gd name="connsiteY1" fmla="*/ 0 h 9874"/>
                <a:gd name="connsiteX2" fmla="*/ 7900 w 9342"/>
                <a:gd name="connsiteY2" fmla="*/ 8779 h 9874"/>
                <a:gd name="connsiteX3" fmla="*/ 0 w 9342"/>
                <a:gd name="connsiteY3" fmla="*/ 9874 h 9874"/>
                <a:gd name="connsiteX4" fmla="*/ 1410 w 9342"/>
                <a:gd name="connsiteY4" fmla="*/ 979 h 9874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456 w 10000"/>
                <a:gd name="connsiteY2" fmla="*/ 9083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8891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1509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9147 h 10192"/>
                <a:gd name="connsiteX3" fmla="*/ 0 w 10000"/>
                <a:gd name="connsiteY3" fmla="*/ 10192 h 10192"/>
                <a:gd name="connsiteX4" fmla="*/ 1509 w 10000"/>
                <a:gd name="connsiteY4" fmla="*/ 1183 h 10192"/>
                <a:gd name="connsiteX0" fmla="*/ 2175 w 10000"/>
                <a:gd name="connsiteY0" fmla="*/ 1183 h 10192"/>
                <a:gd name="connsiteX1" fmla="*/ 10000 w 10000"/>
                <a:gd name="connsiteY1" fmla="*/ 0 h 10192"/>
                <a:gd name="connsiteX2" fmla="*/ 8632 w 10000"/>
                <a:gd name="connsiteY2" fmla="*/ 9147 h 10192"/>
                <a:gd name="connsiteX3" fmla="*/ 0 w 10000"/>
                <a:gd name="connsiteY3" fmla="*/ 10192 h 10192"/>
                <a:gd name="connsiteX4" fmla="*/ 2175 w 10000"/>
                <a:gd name="connsiteY4" fmla="*/ 1183 h 10192"/>
                <a:gd name="connsiteX0" fmla="*/ 2175 w 11166"/>
                <a:gd name="connsiteY0" fmla="*/ 1183 h 10192"/>
                <a:gd name="connsiteX1" fmla="*/ 11166 w 11166"/>
                <a:gd name="connsiteY1" fmla="*/ 0 h 10192"/>
                <a:gd name="connsiteX2" fmla="*/ 8632 w 11166"/>
                <a:gd name="connsiteY2" fmla="*/ 9147 h 10192"/>
                <a:gd name="connsiteX3" fmla="*/ 0 w 11166"/>
                <a:gd name="connsiteY3" fmla="*/ 10192 h 10192"/>
                <a:gd name="connsiteX4" fmla="*/ 2175 w 11166"/>
                <a:gd name="connsiteY4" fmla="*/ 1183 h 10192"/>
                <a:gd name="connsiteX0" fmla="*/ 2175 w 10833"/>
                <a:gd name="connsiteY0" fmla="*/ 1476 h 10485"/>
                <a:gd name="connsiteX1" fmla="*/ 10833 w 10833"/>
                <a:gd name="connsiteY1" fmla="*/ 0 h 10485"/>
                <a:gd name="connsiteX2" fmla="*/ 8632 w 10833"/>
                <a:gd name="connsiteY2" fmla="*/ 9440 h 10485"/>
                <a:gd name="connsiteX3" fmla="*/ 0 w 10833"/>
                <a:gd name="connsiteY3" fmla="*/ 10485 h 10485"/>
                <a:gd name="connsiteX4" fmla="*/ 2175 w 10833"/>
                <a:gd name="connsiteY4" fmla="*/ 1476 h 10485"/>
                <a:gd name="connsiteX0" fmla="*/ 2175 w 11250"/>
                <a:gd name="connsiteY0" fmla="*/ 1476 h 10485"/>
                <a:gd name="connsiteX1" fmla="*/ 11250 w 11250"/>
                <a:gd name="connsiteY1" fmla="*/ 0 h 10485"/>
                <a:gd name="connsiteX2" fmla="*/ 8632 w 11250"/>
                <a:gd name="connsiteY2" fmla="*/ 9440 h 10485"/>
                <a:gd name="connsiteX3" fmla="*/ 0 w 11250"/>
                <a:gd name="connsiteY3" fmla="*/ 10485 h 10485"/>
                <a:gd name="connsiteX4" fmla="*/ 2175 w 11250"/>
                <a:gd name="connsiteY4" fmla="*/ 1476 h 1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50" h="10485">
                  <a:moveTo>
                    <a:pt x="2175" y="1476"/>
                  </a:moveTo>
                  <a:lnTo>
                    <a:pt x="11250" y="0"/>
                  </a:lnTo>
                  <a:lnTo>
                    <a:pt x="8632" y="9440"/>
                  </a:lnTo>
                  <a:lnTo>
                    <a:pt x="0" y="10485"/>
                  </a:lnTo>
                  <a:lnTo>
                    <a:pt x="2175" y="1476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>
                <a:solidFill>
                  <a:srgbClr val="000000"/>
                </a:solidFill>
              </a:endParaRPr>
            </a:p>
          </p:txBody>
        </p:sp>
        <p:grpSp>
          <p:nvGrpSpPr>
            <p:cNvPr id="644" name="Group 98">
              <a:extLst>
                <a:ext uri="{FF2B5EF4-FFF2-40B4-BE49-F238E27FC236}">
                  <a16:creationId xmlns:a16="http://schemas.microsoft.com/office/drawing/2014/main" id="{01E74E70-DBFF-4217-AD2F-5D1A85D2A6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34773" y="3638927"/>
              <a:ext cx="107950" cy="107950"/>
              <a:chOff x="1819" y="1380"/>
              <a:chExt cx="68" cy="68"/>
            </a:xfrm>
          </p:grpSpPr>
          <p:sp>
            <p:nvSpPr>
              <p:cNvPr id="645" name="Line 99">
                <a:extLst>
                  <a:ext uri="{FF2B5EF4-FFF2-40B4-BE49-F238E27FC236}">
                    <a16:creationId xmlns:a16="http://schemas.microsoft.com/office/drawing/2014/main" id="{DC8B2655-47A6-4840-A9CF-E8567810DD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9" y="1380"/>
                <a:ext cx="0" cy="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46" name="Line 100">
                <a:extLst>
                  <a:ext uri="{FF2B5EF4-FFF2-40B4-BE49-F238E27FC236}">
                    <a16:creationId xmlns:a16="http://schemas.microsoft.com/office/drawing/2014/main" id="{2D196120-6FF7-41F6-9568-345B5E4428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9" y="1412"/>
                <a:ext cx="68" cy="0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47" name="Freeform 97">
              <a:extLst>
                <a:ext uri="{FF2B5EF4-FFF2-40B4-BE49-F238E27FC236}">
                  <a16:creationId xmlns:a16="http://schemas.microsoft.com/office/drawing/2014/main" id="{D9605E3E-BAD6-4ACB-BE15-751C0FA64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6496" y="3561847"/>
              <a:ext cx="308976" cy="201891"/>
            </a:xfrm>
            <a:custGeom>
              <a:avLst/>
              <a:gdLst>
                <a:gd name="T0" fmla="*/ 32 w 227"/>
                <a:gd name="T1" fmla="*/ 21 h 190"/>
                <a:gd name="T2" fmla="*/ 227 w 227"/>
                <a:gd name="T3" fmla="*/ 0 h 190"/>
                <a:gd name="T4" fmla="*/ 198 w 227"/>
                <a:gd name="T5" fmla="*/ 168 h 190"/>
                <a:gd name="T6" fmla="*/ 0 w 227"/>
                <a:gd name="T7" fmla="*/ 190 h 190"/>
                <a:gd name="T8" fmla="*/ 32 w 227"/>
                <a:gd name="T9" fmla="*/ 21 h 190"/>
                <a:gd name="connsiteX0" fmla="*/ 2003 w 10000"/>
                <a:gd name="connsiteY0" fmla="*/ 852 h 10000"/>
                <a:gd name="connsiteX1" fmla="*/ 10000 w 10000"/>
                <a:gd name="connsiteY1" fmla="*/ 0 h 10000"/>
                <a:gd name="connsiteX2" fmla="*/ 8722 w 10000"/>
                <a:gd name="connsiteY2" fmla="*/ 8842 h 10000"/>
                <a:gd name="connsiteX3" fmla="*/ 0 w 10000"/>
                <a:gd name="connsiteY3" fmla="*/ 10000 h 10000"/>
                <a:gd name="connsiteX4" fmla="*/ 2003 w 10000"/>
                <a:gd name="connsiteY4" fmla="*/ 852 h 10000"/>
                <a:gd name="connsiteX0" fmla="*/ 2447 w 10444"/>
                <a:gd name="connsiteY0" fmla="*/ 852 h 9558"/>
                <a:gd name="connsiteX1" fmla="*/ 10444 w 10444"/>
                <a:gd name="connsiteY1" fmla="*/ 0 h 9558"/>
                <a:gd name="connsiteX2" fmla="*/ 9166 w 10444"/>
                <a:gd name="connsiteY2" fmla="*/ 8842 h 9558"/>
                <a:gd name="connsiteX3" fmla="*/ 0 w 10444"/>
                <a:gd name="connsiteY3" fmla="*/ 9558 h 9558"/>
                <a:gd name="connsiteX4" fmla="*/ 2447 w 10444"/>
                <a:gd name="connsiteY4" fmla="*/ 852 h 9558"/>
                <a:gd name="connsiteX0" fmla="*/ 1634 w 10000"/>
                <a:gd name="connsiteY0" fmla="*/ 825 h 10000"/>
                <a:gd name="connsiteX1" fmla="*/ 10000 w 10000"/>
                <a:gd name="connsiteY1" fmla="*/ 0 h 10000"/>
                <a:gd name="connsiteX2" fmla="*/ 8776 w 10000"/>
                <a:gd name="connsiteY2" fmla="*/ 9251 h 10000"/>
                <a:gd name="connsiteX3" fmla="*/ 0 w 10000"/>
                <a:gd name="connsiteY3" fmla="*/ 10000 h 10000"/>
                <a:gd name="connsiteX4" fmla="*/ 1634 w 10000"/>
                <a:gd name="connsiteY4" fmla="*/ 825 h 10000"/>
                <a:gd name="connsiteX0" fmla="*/ 2627 w 10993"/>
                <a:gd name="connsiteY0" fmla="*/ 825 h 10264"/>
                <a:gd name="connsiteX1" fmla="*/ 10993 w 10993"/>
                <a:gd name="connsiteY1" fmla="*/ 0 h 10264"/>
                <a:gd name="connsiteX2" fmla="*/ 9769 w 10993"/>
                <a:gd name="connsiteY2" fmla="*/ 9251 h 10264"/>
                <a:gd name="connsiteX3" fmla="*/ 0 w 10993"/>
                <a:gd name="connsiteY3" fmla="*/ 10264 h 10264"/>
                <a:gd name="connsiteX4" fmla="*/ 2627 w 10993"/>
                <a:gd name="connsiteY4" fmla="*/ 825 h 10264"/>
                <a:gd name="connsiteX0" fmla="*/ 1918 w 10993"/>
                <a:gd name="connsiteY0" fmla="*/ 825 h 10264"/>
                <a:gd name="connsiteX1" fmla="*/ 10993 w 10993"/>
                <a:gd name="connsiteY1" fmla="*/ 0 h 10264"/>
                <a:gd name="connsiteX2" fmla="*/ 9769 w 10993"/>
                <a:gd name="connsiteY2" fmla="*/ 9251 h 10264"/>
                <a:gd name="connsiteX3" fmla="*/ 0 w 10993"/>
                <a:gd name="connsiteY3" fmla="*/ 10264 h 10264"/>
                <a:gd name="connsiteX4" fmla="*/ 1918 w 10993"/>
                <a:gd name="connsiteY4" fmla="*/ 825 h 10264"/>
                <a:gd name="connsiteX0" fmla="*/ 1918 w 12270"/>
                <a:gd name="connsiteY0" fmla="*/ 1023 h 10462"/>
                <a:gd name="connsiteX1" fmla="*/ 12270 w 12270"/>
                <a:gd name="connsiteY1" fmla="*/ 0 h 10462"/>
                <a:gd name="connsiteX2" fmla="*/ 9769 w 12270"/>
                <a:gd name="connsiteY2" fmla="*/ 9449 h 10462"/>
                <a:gd name="connsiteX3" fmla="*/ 0 w 12270"/>
                <a:gd name="connsiteY3" fmla="*/ 10462 h 10462"/>
                <a:gd name="connsiteX4" fmla="*/ 1918 w 12270"/>
                <a:gd name="connsiteY4" fmla="*/ 1023 h 10462"/>
                <a:gd name="connsiteX0" fmla="*/ 1918 w 12270"/>
                <a:gd name="connsiteY0" fmla="*/ 1023 h 10462"/>
                <a:gd name="connsiteX1" fmla="*/ 12270 w 12270"/>
                <a:gd name="connsiteY1" fmla="*/ 0 h 10462"/>
                <a:gd name="connsiteX2" fmla="*/ 10904 w 12270"/>
                <a:gd name="connsiteY2" fmla="*/ 9515 h 10462"/>
                <a:gd name="connsiteX3" fmla="*/ 0 w 12270"/>
                <a:gd name="connsiteY3" fmla="*/ 10462 h 10462"/>
                <a:gd name="connsiteX4" fmla="*/ 1918 w 12270"/>
                <a:gd name="connsiteY4" fmla="*/ 1023 h 10462"/>
                <a:gd name="connsiteX0" fmla="*/ 1918 w 12979"/>
                <a:gd name="connsiteY0" fmla="*/ 1023 h 10462"/>
                <a:gd name="connsiteX1" fmla="*/ 12979 w 12979"/>
                <a:gd name="connsiteY1" fmla="*/ 0 h 10462"/>
                <a:gd name="connsiteX2" fmla="*/ 10904 w 12979"/>
                <a:gd name="connsiteY2" fmla="*/ 9515 h 10462"/>
                <a:gd name="connsiteX3" fmla="*/ 0 w 12979"/>
                <a:gd name="connsiteY3" fmla="*/ 10462 h 10462"/>
                <a:gd name="connsiteX4" fmla="*/ 1918 w 12979"/>
                <a:gd name="connsiteY4" fmla="*/ 1023 h 10462"/>
                <a:gd name="connsiteX0" fmla="*/ 2398 w 12979"/>
                <a:gd name="connsiteY0" fmla="*/ 1208 h 10462"/>
                <a:gd name="connsiteX1" fmla="*/ 12979 w 12979"/>
                <a:gd name="connsiteY1" fmla="*/ 0 h 10462"/>
                <a:gd name="connsiteX2" fmla="*/ 10904 w 12979"/>
                <a:gd name="connsiteY2" fmla="*/ 9515 h 10462"/>
                <a:gd name="connsiteX3" fmla="*/ 0 w 12979"/>
                <a:gd name="connsiteY3" fmla="*/ 10462 h 10462"/>
                <a:gd name="connsiteX4" fmla="*/ 2398 w 12979"/>
                <a:gd name="connsiteY4" fmla="*/ 1208 h 10462"/>
                <a:gd name="connsiteX0" fmla="*/ 2398 w 12659"/>
                <a:gd name="connsiteY0" fmla="*/ 1208 h 10462"/>
                <a:gd name="connsiteX1" fmla="*/ 12659 w 12659"/>
                <a:gd name="connsiteY1" fmla="*/ 0 h 10462"/>
                <a:gd name="connsiteX2" fmla="*/ 10904 w 12659"/>
                <a:gd name="connsiteY2" fmla="*/ 9515 h 10462"/>
                <a:gd name="connsiteX3" fmla="*/ 0 w 12659"/>
                <a:gd name="connsiteY3" fmla="*/ 10462 h 10462"/>
                <a:gd name="connsiteX4" fmla="*/ 2398 w 12659"/>
                <a:gd name="connsiteY4" fmla="*/ 1208 h 10462"/>
                <a:gd name="connsiteX0" fmla="*/ 2398 w 13379"/>
                <a:gd name="connsiteY0" fmla="*/ 1208 h 10462"/>
                <a:gd name="connsiteX1" fmla="*/ 13379 w 13379"/>
                <a:gd name="connsiteY1" fmla="*/ 0 h 10462"/>
                <a:gd name="connsiteX2" fmla="*/ 10904 w 13379"/>
                <a:gd name="connsiteY2" fmla="*/ 9515 h 10462"/>
                <a:gd name="connsiteX3" fmla="*/ 0 w 13379"/>
                <a:gd name="connsiteY3" fmla="*/ 10462 h 10462"/>
                <a:gd name="connsiteX4" fmla="*/ 2398 w 13379"/>
                <a:gd name="connsiteY4" fmla="*/ 1208 h 10462"/>
                <a:gd name="connsiteX0" fmla="*/ 2398 w 12979"/>
                <a:gd name="connsiteY0" fmla="*/ 1300 h 10554"/>
                <a:gd name="connsiteX1" fmla="*/ 12979 w 12979"/>
                <a:gd name="connsiteY1" fmla="*/ 0 h 10554"/>
                <a:gd name="connsiteX2" fmla="*/ 10904 w 12979"/>
                <a:gd name="connsiteY2" fmla="*/ 9607 h 10554"/>
                <a:gd name="connsiteX3" fmla="*/ 0 w 12979"/>
                <a:gd name="connsiteY3" fmla="*/ 10554 h 10554"/>
                <a:gd name="connsiteX4" fmla="*/ 2398 w 12979"/>
                <a:gd name="connsiteY4" fmla="*/ 1300 h 1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9" h="10554">
                  <a:moveTo>
                    <a:pt x="2398" y="1300"/>
                  </a:moveTo>
                  <a:lnTo>
                    <a:pt x="12979" y="0"/>
                  </a:lnTo>
                  <a:lnTo>
                    <a:pt x="10904" y="9607"/>
                  </a:lnTo>
                  <a:lnTo>
                    <a:pt x="0" y="10554"/>
                  </a:lnTo>
                  <a:lnTo>
                    <a:pt x="2398" y="1300"/>
                  </a:ln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dirty="0">
                <a:solidFill>
                  <a:srgbClr val="000000"/>
                </a:solidFill>
              </a:endParaRPr>
            </a:p>
          </p:txBody>
        </p:sp>
        <p:grpSp>
          <p:nvGrpSpPr>
            <p:cNvPr id="648" name="Group 98">
              <a:extLst>
                <a:ext uri="{FF2B5EF4-FFF2-40B4-BE49-F238E27FC236}">
                  <a16:creationId xmlns:a16="http://schemas.microsoft.com/office/drawing/2014/main" id="{1674D045-9B14-489D-8783-408EB0881B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9085" y="3606752"/>
              <a:ext cx="92075" cy="107950"/>
              <a:chOff x="1981" y="1376"/>
              <a:chExt cx="58" cy="68"/>
            </a:xfrm>
          </p:grpSpPr>
          <p:sp>
            <p:nvSpPr>
              <p:cNvPr id="649" name="Line 99">
                <a:extLst>
                  <a:ext uri="{FF2B5EF4-FFF2-40B4-BE49-F238E27FC236}">
                    <a16:creationId xmlns:a16="http://schemas.microsoft.com/office/drawing/2014/main" id="{C842AAAB-8074-44F3-AEB3-9E73DD8F5B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7" y="1376"/>
                <a:ext cx="0" cy="6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  <p:sp>
            <p:nvSpPr>
              <p:cNvPr id="650" name="Line 100">
                <a:extLst>
                  <a:ext uri="{FF2B5EF4-FFF2-40B4-BE49-F238E27FC236}">
                    <a16:creationId xmlns:a16="http://schemas.microsoft.com/office/drawing/2014/main" id="{55A46A15-3198-47A3-A42F-877CB11CE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81" y="1410"/>
                <a:ext cx="58" cy="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51" name="Line 61">
              <a:extLst>
                <a:ext uri="{FF2B5EF4-FFF2-40B4-BE49-F238E27FC236}">
                  <a16:creationId xmlns:a16="http://schemas.microsoft.com/office/drawing/2014/main" id="{39A1A027-E3B9-4B88-9EE9-7958BB9760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8488" y="3458941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2" name="Line 62">
              <a:extLst>
                <a:ext uri="{FF2B5EF4-FFF2-40B4-BE49-F238E27FC236}">
                  <a16:creationId xmlns:a16="http://schemas.microsoft.com/office/drawing/2014/main" id="{1236B83E-B773-4AC8-9B0F-395194D320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513" y="3512916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3" name="Line 64">
              <a:extLst>
                <a:ext uri="{FF2B5EF4-FFF2-40B4-BE49-F238E27FC236}">
                  <a16:creationId xmlns:a16="http://schemas.microsoft.com/office/drawing/2014/main" id="{8A1BEE55-AEFE-4487-8B4F-EC85624295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338" y="3419253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4" name="Line 65">
              <a:extLst>
                <a:ext uri="{FF2B5EF4-FFF2-40B4-BE49-F238E27FC236}">
                  <a16:creationId xmlns:a16="http://schemas.microsoft.com/office/drawing/2014/main" id="{53229600-52FB-4ADC-8AC3-3CEC86BDB1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8363" y="3473228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5" name="Line 67">
              <a:extLst>
                <a:ext uri="{FF2B5EF4-FFF2-40B4-BE49-F238E27FC236}">
                  <a16:creationId xmlns:a16="http://schemas.microsoft.com/office/drawing/2014/main" id="{34A1E013-8253-4288-AE7E-D8716BBF8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6188" y="3382741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6" name="Line 68">
              <a:extLst>
                <a:ext uri="{FF2B5EF4-FFF2-40B4-BE49-F238E27FC236}">
                  <a16:creationId xmlns:a16="http://schemas.microsoft.com/office/drawing/2014/main" id="{D2DAF98F-FDDD-4729-8B2E-31ECF83417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2213" y="3436716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7" name="Line 61">
              <a:extLst>
                <a:ext uri="{FF2B5EF4-FFF2-40B4-BE49-F238E27FC236}">
                  <a16:creationId xmlns:a16="http://schemas.microsoft.com/office/drawing/2014/main" id="{D13977C5-9AC0-4E61-A007-E11DBC1FB1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7210" y="3856040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8" name="Line 62">
              <a:extLst>
                <a:ext uri="{FF2B5EF4-FFF2-40B4-BE49-F238E27FC236}">
                  <a16:creationId xmlns:a16="http://schemas.microsoft.com/office/drawing/2014/main" id="{BD7370B9-C94B-48EF-8B92-F2C4D4E6D2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3235" y="3910015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59" name="Line 64">
              <a:extLst>
                <a:ext uri="{FF2B5EF4-FFF2-40B4-BE49-F238E27FC236}">
                  <a16:creationId xmlns:a16="http://schemas.microsoft.com/office/drawing/2014/main" id="{CA867AC8-2C48-4B87-BC49-8B358622DF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1060" y="381635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0" name="Line 65">
              <a:extLst>
                <a:ext uri="{FF2B5EF4-FFF2-40B4-BE49-F238E27FC236}">
                  <a16:creationId xmlns:a16="http://schemas.microsoft.com/office/drawing/2014/main" id="{E64024EA-7E01-4025-9A23-EB22476CB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47085" y="387032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1" name="Line 67">
              <a:extLst>
                <a:ext uri="{FF2B5EF4-FFF2-40B4-BE49-F238E27FC236}">
                  <a16:creationId xmlns:a16="http://schemas.microsoft.com/office/drawing/2014/main" id="{C35595BF-E1A5-4F5A-B2C7-34C9D3FDE6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4910" y="3779840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2" name="Line 68">
              <a:extLst>
                <a:ext uri="{FF2B5EF4-FFF2-40B4-BE49-F238E27FC236}">
                  <a16:creationId xmlns:a16="http://schemas.microsoft.com/office/drawing/2014/main" id="{173FD711-D061-4204-97E9-B90DFF1831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0935" y="3833815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3" name="Line 61">
              <a:extLst>
                <a:ext uri="{FF2B5EF4-FFF2-40B4-BE49-F238E27FC236}">
                  <a16:creationId xmlns:a16="http://schemas.microsoft.com/office/drawing/2014/main" id="{F24B7AED-4163-4FEF-B3B6-CE1AC1D593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07675" y="4240796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4" name="Line 62">
              <a:extLst>
                <a:ext uri="{FF2B5EF4-FFF2-40B4-BE49-F238E27FC236}">
                  <a16:creationId xmlns:a16="http://schemas.microsoft.com/office/drawing/2014/main" id="{224F5FA3-CE33-4512-9116-A44CF57D0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3700" y="4294771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5" name="Line 64">
              <a:extLst>
                <a:ext uri="{FF2B5EF4-FFF2-40B4-BE49-F238E27FC236}">
                  <a16:creationId xmlns:a16="http://schemas.microsoft.com/office/drawing/2014/main" id="{78B4FDAD-B079-443C-8CCD-B24C490642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31525" y="4201108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6" name="Line 65">
              <a:extLst>
                <a:ext uri="{FF2B5EF4-FFF2-40B4-BE49-F238E27FC236}">
                  <a16:creationId xmlns:a16="http://schemas.microsoft.com/office/drawing/2014/main" id="{B8CB7CA8-309E-43E0-93F0-7CB8BC726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77550" y="4255083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7" name="Line 67">
              <a:extLst>
                <a:ext uri="{FF2B5EF4-FFF2-40B4-BE49-F238E27FC236}">
                  <a16:creationId xmlns:a16="http://schemas.microsoft.com/office/drawing/2014/main" id="{2C641704-88B9-42A8-9A02-EA9D07B64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5375" y="4164596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68" name="Line 68">
              <a:extLst>
                <a:ext uri="{FF2B5EF4-FFF2-40B4-BE49-F238E27FC236}">
                  <a16:creationId xmlns:a16="http://schemas.microsoft.com/office/drawing/2014/main" id="{44947713-F86E-4E7E-9E29-C70AAB2932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1400" y="4218571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32" name="Grupa 731">
            <a:extLst>
              <a:ext uri="{FF2B5EF4-FFF2-40B4-BE49-F238E27FC236}">
                <a16:creationId xmlns:a16="http://schemas.microsoft.com/office/drawing/2014/main" id="{27474066-5741-4872-9697-E07A78BA9558}"/>
              </a:ext>
            </a:extLst>
          </p:cNvPr>
          <p:cNvGrpSpPr/>
          <p:nvPr/>
        </p:nvGrpSpPr>
        <p:grpSpPr>
          <a:xfrm>
            <a:off x="1797653" y="3239620"/>
            <a:ext cx="757245" cy="1252714"/>
            <a:chOff x="1889506" y="3147324"/>
            <a:chExt cx="1009650" cy="1536700"/>
          </a:xfrm>
        </p:grpSpPr>
        <p:sp>
          <p:nvSpPr>
            <p:cNvPr id="670" name="Rectangle 15">
              <a:extLst>
                <a:ext uri="{FF2B5EF4-FFF2-40B4-BE49-F238E27FC236}">
                  <a16:creationId xmlns:a16="http://schemas.microsoft.com/office/drawing/2014/main" id="{1BE5F161-D20E-4029-A25A-0E9539733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9506" y="3147324"/>
              <a:ext cx="1009650" cy="1536700"/>
            </a:xfrm>
            <a:prstGeom prst="rect">
              <a:avLst/>
            </a:prstGeom>
            <a:blipFill dpi="0" rotWithShape="1">
              <a:blip r:embed="rId3" cstate="print">
                <a:alphaModFix amt="50000"/>
              </a:blip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671" name="Rectangle 17">
              <a:extLst>
                <a:ext uri="{FF2B5EF4-FFF2-40B4-BE49-F238E27FC236}">
                  <a16:creationId xmlns:a16="http://schemas.microsoft.com/office/drawing/2014/main" id="{83F208C6-D260-45F8-97C4-B78BDA0FF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6383" y="3645799"/>
              <a:ext cx="391278" cy="139646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grpSp>
          <p:nvGrpSpPr>
            <p:cNvPr id="673" name="Group 19">
              <a:extLst>
                <a:ext uri="{FF2B5EF4-FFF2-40B4-BE49-F238E27FC236}">
                  <a16:creationId xmlns:a16="http://schemas.microsoft.com/office/drawing/2014/main" id="{F41181A4-40D7-4AFF-87A1-078B21EE4C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3331" y="3272737"/>
              <a:ext cx="765175" cy="109537"/>
              <a:chOff x="1886" y="1379"/>
              <a:chExt cx="482" cy="69"/>
            </a:xfrm>
          </p:grpSpPr>
          <p:grpSp>
            <p:nvGrpSpPr>
              <p:cNvPr id="704" name="Group 20">
                <a:extLst>
                  <a:ext uri="{FF2B5EF4-FFF2-40B4-BE49-F238E27FC236}">
                    <a16:creationId xmlns:a16="http://schemas.microsoft.com/office/drawing/2014/main" id="{F7C78A64-7CBB-45A6-8819-EE1DD0D599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711" name="Line 21">
                  <a:extLst>
                    <a:ext uri="{FF2B5EF4-FFF2-40B4-BE49-F238E27FC236}">
                      <a16:creationId xmlns:a16="http://schemas.microsoft.com/office/drawing/2014/main" id="{05A482AD-F872-46DA-906C-A925167461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2" name="Line 22">
                  <a:extLst>
                    <a:ext uri="{FF2B5EF4-FFF2-40B4-BE49-F238E27FC236}">
                      <a16:creationId xmlns:a16="http://schemas.microsoft.com/office/drawing/2014/main" id="{772A4E6F-96A9-47E6-AF5C-CC2ED54A77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05" name="Group 23">
                <a:extLst>
                  <a:ext uri="{FF2B5EF4-FFF2-40B4-BE49-F238E27FC236}">
                    <a16:creationId xmlns:a16="http://schemas.microsoft.com/office/drawing/2014/main" id="{49C6F352-3321-4B38-9462-DF4D3506A0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709" name="Line 24">
                  <a:extLst>
                    <a:ext uri="{FF2B5EF4-FFF2-40B4-BE49-F238E27FC236}">
                      <a16:creationId xmlns:a16="http://schemas.microsoft.com/office/drawing/2014/main" id="{9B59A32E-440E-4A69-A11F-5FD841088F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10" name="Line 25">
                  <a:extLst>
                    <a:ext uri="{FF2B5EF4-FFF2-40B4-BE49-F238E27FC236}">
                      <a16:creationId xmlns:a16="http://schemas.microsoft.com/office/drawing/2014/main" id="{6596A0C2-7797-4C49-8FB8-135A7019D5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706" name="Group 26">
                <a:extLst>
                  <a:ext uri="{FF2B5EF4-FFF2-40B4-BE49-F238E27FC236}">
                    <a16:creationId xmlns:a16="http://schemas.microsoft.com/office/drawing/2014/main" id="{28631A43-A9D0-41B2-BD8C-1E321311F1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707" name="Line 27">
                  <a:extLst>
                    <a:ext uri="{FF2B5EF4-FFF2-40B4-BE49-F238E27FC236}">
                      <a16:creationId xmlns:a16="http://schemas.microsoft.com/office/drawing/2014/main" id="{D05E8E75-3F4A-478E-94B0-2F813D6BD3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8" name="Line 28">
                  <a:extLst>
                    <a:ext uri="{FF2B5EF4-FFF2-40B4-BE49-F238E27FC236}">
                      <a16:creationId xmlns:a16="http://schemas.microsoft.com/office/drawing/2014/main" id="{7FFAF8D8-D643-4A8C-926E-533BC760BB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74" name="Group 29">
              <a:extLst>
                <a:ext uri="{FF2B5EF4-FFF2-40B4-BE49-F238E27FC236}">
                  <a16:creationId xmlns:a16="http://schemas.microsoft.com/office/drawing/2014/main" id="{00406A32-1F44-4D4F-AC5E-F6F7380533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3331" y="3664849"/>
              <a:ext cx="765175" cy="109537"/>
              <a:chOff x="1901" y="1618"/>
              <a:chExt cx="482" cy="69"/>
            </a:xfrm>
          </p:grpSpPr>
          <p:grpSp>
            <p:nvGrpSpPr>
              <p:cNvPr id="695" name="Group 30">
                <a:extLst>
                  <a:ext uri="{FF2B5EF4-FFF2-40B4-BE49-F238E27FC236}">
                    <a16:creationId xmlns:a16="http://schemas.microsoft.com/office/drawing/2014/main" id="{70690EBE-7E1A-406F-87FF-5221EFCE838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1" y="1619"/>
                <a:ext cx="68" cy="68"/>
                <a:chOff x="1903" y="1376"/>
                <a:chExt cx="68" cy="68"/>
              </a:xfrm>
            </p:grpSpPr>
            <p:sp>
              <p:nvSpPr>
                <p:cNvPr id="702" name="Line 31">
                  <a:extLst>
                    <a:ext uri="{FF2B5EF4-FFF2-40B4-BE49-F238E27FC236}">
                      <a16:creationId xmlns:a16="http://schemas.microsoft.com/office/drawing/2014/main" id="{88A4CF53-0EBC-46EF-95D7-E813EDCD20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3" name="Line 32">
                  <a:extLst>
                    <a:ext uri="{FF2B5EF4-FFF2-40B4-BE49-F238E27FC236}">
                      <a16:creationId xmlns:a16="http://schemas.microsoft.com/office/drawing/2014/main" id="{079E8412-EF48-4B12-9A1C-5FEC15BBFD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96" name="Group 33">
                <a:extLst>
                  <a:ext uri="{FF2B5EF4-FFF2-40B4-BE49-F238E27FC236}">
                    <a16:creationId xmlns:a16="http://schemas.microsoft.com/office/drawing/2014/main" id="{C8C9669B-ECF8-40B7-B4D0-F1F12137A3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8" y="1618"/>
                <a:ext cx="68" cy="68"/>
                <a:chOff x="1903" y="1376"/>
                <a:chExt cx="68" cy="68"/>
              </a:xfrm>
            </p:grpSpPr>
            <p:sp>
              <p:nvSpPr>
                <p:cNvPr id="700" name="Line 34">
                  <a:extLst>
                    <a:ext uri="{FF2B5EF4-FFF2-40B4-BE49-F238E27FC236}">
                      <a16:creationId xmlns:a16="http://schemas.microsoft.com/office/drawing/2014/main" id="{B2C65B9D-6AB8-4CD5-BBC2-C193436051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01" name="Line 35">
                  <a:extLst>
                    <a:ext uri="{FF2B5EF4-FFF2-40B4-BE49-F238E27FC236}">
                      <a16:creationId xmlns:a16="http://schemas.microsoft.com/office/drawing/2014/main" id="{BDB10D51-A436-40E3-A3EB-414A9123F9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97" name="Group 36">
                <a:extLst>
                  <a:ext uri="{FF2B5EF4-FFF2-40B4-BE49-F238E27FC236}">
                    <a16:creationId xmlns:a16="http://schemas.microsoft.com/office/drawing/2014/main" id="{33CD73AC-2F49-412A-B9BF-F027E868F3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15" y="1619"/>
                <a:ext cx="68" cy="68"/>
                <a:chOff x="1903" y="1376"/>
                <a:chExt cx="68" cy="68"/>
              </a:xfrm>
            </p:grpSpPr>
            <p:sp>
              <p:nvSpPr>
                <p:cNvPr id="698" name="Line 37">
                  <a:extLst>
                    <a:ext uri="{FF2B5EF4-FFF2-40B4-BE49-F238E27FC236}">
                      <a16:creationId xmlns:a16="http://schemas.microsoft.com/office/drawing/2014/main" id="{7CBA879E-9CB6-4A95-8B60-7F926141AE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9" name="Line 38">
                  <a:extLst>
                    <a:ext uri="{FF2B5EF4-FFF2-40B4-BE49-F238E27FC236}">
                      <a16:creationId xmlns:a16="http://schemas.microsoft.com/office/drawing/2014/main" id="{4EC95686-0278-4E73-9E0F-EE50EDDAC7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75" name="Group 39">
              <a:extLst>
                <a:ext uri="{FF2B5EF4-FFF2-40B4-BE49-F238E27FC236}">
                  <a16:creationId xmlns:a16="http://schemas.microsoft.com/office/drawing/2014/main" id="{9FB3BBDD-623E-4E63-BC89-1279DEFF5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3331" y="4056962"/>
              <a:ext cx="765175" cy="109537"/>
              <a:chOff x="1886" y="1379"/>
              <a:chExt cx="482" cy="69"/>
            </a:xfrm>
          </p:grpSpPr>
          <p:grpSp>
            <p:nvGrpSpPr>
              <p:cNvPr id="686" name="Group 40">
                <a:extLst>
                  <a:ext uri="{FF2B5EF4-FFF2-40B4-BE49-F238E27FC236}">
                    <a16:creationId xmlns:a16="http://schemas.microsoft.com/office/drawing/2014/main" id="{DEBD7E0C-B6C7-49D3-89EA-1C24BEAB19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693" name="Line 41">
                  <a:extLst>
                    <a:ext uri="{FF2B5EF4-FFF2-40B4-BE49-F238E27FC236}">
                      <a16:creationId xmlns:a16="http://schemas.microsoft.com/office/drawing/2014/main" id="{3E73B9D6-74EB-40C4-9FC2-DDE9DDA323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4" name="Line 42">
                  <a:extLst>
                    <a:ext uri="{FF2B5EF4-FFF2-40B4-BE49-F238E27FC236}">
                      <a16:creationId xmlns:a16="http://schemas.microsoft.com/office/drawing/2014/main" id="{87E02985-E01D-4B42-AB21-C5F14A5A8A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87" name="Group 43">
                <a:extLst>
                  <a:ext uri="{FF2B5EF4-FFF2-40B4-BE49-F238E27FC236}">
                    <a16:creationId xmlns:a16="http://schemas.microsoft.com/office/drawing/2014/main" id="{B02B85AD-0BA3-4911-8B2B-EA4679738C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691" name="Line 44">
                  <a:extLst>
                    <a:ext uri="{FF2B5EF4-FFF2-40B4-BE49-F238E27FC236}">
                      <a16:creationId xmlns:a16="http://schemas.microsoft.com/office/drawing/2014/main" id="{80F043EB-BA58-4C9C-97D2-5AD2CE6541E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2" name="Line 45">
                  <a:extLst>
                    <a:ext uri="{FF2B5EF4-FFF2-40B4-BE49-F238E27FC236}">
                      <a16:creationId xmlns:a16="http://schemas.microsoft.com/office/drawing/2014/main" id="{7920DCDC-A4C8-4A69-BA82-58E8FF6EEE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88" name="Group 46">
                <a:extLst>
                  <a:ext uri="{FF2B5EF4-FFF2-40B4-BE49-F238E27FC236}">
                    <a16:creationId xmlns:a16="http://schemas.microsoft.com/office/drawing/2014/main" id="{3DE00B86-ECA7-4110-9D81-CB49CE4854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689" name="Line 47">
                  <a:extLst>
                    <a:ext uri="{FF2B5EF4-FFF2-40B4-BE49-F238E27FC236}">
                      <a16:creationId xmlns:a16="http://schemas.microsoft.com/office/drawing/2014/main" id="{13BCCD58-DEFA-404E-B72F-100FBF9C4A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90" name="Line 48">
                  <a:extLst>
                    <a:ext uri="{FF2B5EF4-FFF2-40B4-BE49-F238E27FC236}">
                      <a16:creationId xmlns:a16="http://schemas.microsoft.com/office/drawing/2014/main" id="{D8FF6E99-4F56-406B-AE24-FA4941B7F4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676" name="Group 49">
              <a:extLst>
                <a:ext uri="{FF2B5EF4-FFF2-40B4-BE49-F238E27FC236}">
                  <a16:creationId xmlns:a16="http://schemas.microsoft.com/office/drawing/2014/main" id="{3D8F8952-7618-430E-AA8F-7262507CF9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3331" y="4450662"/>
              <a:ext cx="765175" cy="109537"/>
              <a:chOff x="1886" y="1379"/>
              <a:chExt cx="482" cy="69"/>
            </a:xfrm>
          </p:grpSpPr>
          <p:grpSp>
            <p:nvGrpSpPr>
              <p:cNvPr id="677" name="Group 50">
                <a:extLst>
                  <a:ext uri="{FF2B5EF4-FFF2-40B4-BE49-F238E27FC236}">
                    <a16:creationId xmlns:a16="http://schemas.microsoft.com/office/drawing/2014/main" id="{3EB725BD-3C98-4410-8282-0847897621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86" y="1380"/>
                <a:ext cx="68" cy="68"/>
                <a:chOff x="1903" y="1376"/>
                <a:chExt cx="68" cy="68"/>
              </a:xfrm>
            </p:grpSpPr>
            <p:sp>
              <p:nvSpPr>
                <p:cNvPr id="684" name="Line 51">
                  <a:extLst>
                    <a:ext uri="{FF2B5EF4-FFF2-40B4-BE49-F238E27FC236}">
                      <a16:creationId xmlns:a16="http://schemas.microsoft.com/office/drawing/2014/main" id="{20695BF3-6B1A-40F0-AABD-37FD82C69D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5" name="Line 52">
                  <a:extLst>
                    <a:ext uri="{FF2B5EF4-FFF2-40B4-BE49-F238E27FC236}">
                      <a16:creationId xmlns:a16="http://schemas.microsoft.com/office/drawing/2014/main" id="{ABACD65D-A352-48BF-9FF3-42B872AB90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78" name="Group 53">
                <a:extLst>
                  <a:ext uri="{FF2B5EF4-FFF2-40B4-BE49-F238E27FC236}">
                    <a16:creationId xmlns:a16="http://schemas.microsoft.com/office/drawing/2014/main" id="{E3AE586E-37D9-4869-8FA0-6793934D79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93" y="1379"/>
                <a:ext cx="68" cy="68"/>
                <a:chOff x="1903" y="1376"/>
                <a:chExt cx="68" cy="68"/>
              </a:xfrm>
            </p:grpSpPr>
            <p:sp>
              <p:nvSpPr>
                <p:cNvPr id="682" name="Line 54">
                  <a:extLst>
                    <a:ext uri="{FF2B5EF4-FFF2-40B4-BE49-F238E27FC236}">
                      <a16:creationId xmlns:a16="http://schemas.microsoft.com/office/drawing/2014/main" id="{C6C3F2EE-3651-48A3-81C8-B280A89F70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3" name="Line 55">
                  <a:extLst>
                    <a:ext uri="{FF2B5EF4-FFF2-40B4-BE49-F238E27FC236}">
                      <a16:creationId xmlns:a16="http://schemas.microsoft.com/office/drawing/2014/main" id="{2EB753A0-6C02-4E72-80C5-8582420C68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679" name="Group 56">
                <a:extLst>
                  <a:ext uri="{FF2B5EF4-FFF2-40B4-BE49-F238E27FC236}">
                    <a16:creationId xmlns:a16="http://schemas.microsoft.com/office/drawing/2014/main" id="{E1178E86-E01F-4FF4-8B04-771F8864DE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00" y="1380"/>
                <a:ext cx="68" cy="68"/>
                <a:chOff x="1903" y="1376"/>
                <a:chExt cx="68" cy="68"/>
              </a:xfrm>
            </p:grpSpPr>
            <p:sp>
              <p:nvSpPr>
                <p:cNvPr id="680" name="Line 57">
                  <a:extLst>
                    <a:ext uri="{FF2B5EF4-FFF2-40B4-BE49-F238E27FC236}">
                      <a16:creationId xmlns:a16="http://schemas.microsoft.com/office/drawing/2014/main" id="{E7881210-437E-4B41-AE08-DD43C33E5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37" y="1376"/>
                  <a:ext cx="0" cy="68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81" name="Line 58">
                  <a:extLst>
                    <a:ext uri="{FF2B5EF4-FFF2-40B4-BE49-F238E27FC236}">
                      <a16:creationId xmlns:a16="http://schemas.microsoft.com/office/drawing/2014/main" id="{E597E4E7-7428-4E75-BBC8-91ABAC5902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903" y="1410"/>
                  <a:ext cx="68" cy="0"/>
                </a:xfrm>
                <a:prstGeom prst="lin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GB" dirty="0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714" name="Line 21">
              <a:extLst>
                <a:ext uri="{FF2B5EF4-FFF2-40B4-BE49-F238E27FC236}">
                  <a16:creationId xmlns:a16="http://schemas.microsoft.com/office/drawing/2014/main" id="{8F33050B-3FFA-46D8-B2ED-E31F3B3CD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5878" y="346428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5" name="Line 22">
              <a:extLst>
                <a:ext uri="{FF2B5EF4-FFF2-40B4-BE49-F238E27FC236}">
                  <a16:creationId xmlns:a16="http://schemas.microsoft.com/office/drawing/2014/main" id="{17006496-FE68-4BF9-9DF5-8A3B7C419D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1903" y="351825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6" name="Line 24">
              <a:extLst>
                <a:ext uri="{FF2B5EF4-FFF2-40B4-BE49-F238E27FC236}">
                  <a16:creationId xmlns:a16="http://schemas.microsoft.com/office/drawing/2014/main" id="{D25AD19F-CE9B-4C80-AD0A-58C9B2922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4491" y="3462695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7" name="Line 25">
              <a:extLst>
                <a:ext uri="{FF2B5EF4-FFF2-40B4-BE49-F238E27FC236}">
                  <a16:creationId xmlns:a16="http://schemas.microsoft.com/office/drawing/2014/main" id="{9AC3FDCE-E301-42DD-8CF2-3906168439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0516" y="3516670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8" name="Line 27">
              <a:extLst>
                <a:ext uri="{FF2B5EF4-FFF2-40B4-BE49-F238E27FC236}">
                  <a16:creationId xmlns:a16="http://schemas.microsoft.com/office/drawing/2014/main" id="{607DC3A1-588A-4053-AA30-F9FF294E6A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103" y="346428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19" name="Line 28">
              <a:extLst>
                <a:ext uri="{FF2B5EF4-FFF2-40B4-BE49-F238E27FC236}">
                  <a16:creationId xmlns:a16="http://schemas.microsoft.com/office/drawing/2014/main" id="{B23E019C-2164-4111-A651-64E1770A9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9128" y="351825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0" name="Line 21">
              <a:extLst>
                <a:ext uri="{FF2B5EF4-FFF2-40B4-BE49-F238E27FC236}">
                  <a16:creationId xmlns:a16="http://schemas.microsoft.com/office/drawing/2014/main" id="{812BCC1E-0FEB-4B55-BE29-DC3B6A7A1E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71593" y="3865509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1" name="Line 22">
              <a:extLst>
                <a:ext uri="{FF2B5EF4-FFF2-40B4-BE49-F238E27FC236}">
                  <a16:creationId xmlns:a16="http://schemas.microsoft.com/office/drawing/2014/main" id="{62F98C2F-58DE-4E22-8311-118E9F0421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7618" y="3919484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2" name="Line 24">
              <a:extLst>
                <a:ext uri="{FF2B5EF4-FFF2-40B4-BE49-F238E27FC236}">
                  <a16:creationId xmlns:a16="http://schemas.microsoft.com/office/drawing/2014/main" id="{2F32AFAC-A09F-476D-9FB6-D2A6DA5BE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00206" y="386392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3" name="Line 25">
              <a:extLst>
                <a:ext uri="{FF2B5EF4-FFF2-40B4-BE49-F238E27FC236}">
                  <a16:creationId xmlns:a16="http://schemas.microsoft.com/office/drawing/2014/main" id="{88CC7A68-BB5E-496E-8585-C72CD1460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6231" y="391789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4" name="Line 27">
              <a:extLst>
                <a:ext uri="{FF2B5EF4-FFF2-40B4-BE49-F238E27FC236}">
                  <a16:creationId xmlns:a16="http://schemas.microsoft.com/office/drawing/2014/main" id="{400BCCDC-07E3-4008-9017-61AAA9A6F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8818" y="3865509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5" name="Line 28">
              <a:extLst>
                <a:ext uri="{FF2B5EF4-FFF2-40B4-BE49-F238E27FC236}">
                  <a16:creationId xmlns:a16="http://schemas.microsoft.com/office/drawing/2014/main" id="{E3454DA4-A522-4111-A786-7BACB72F54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4843" y="3919484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6" name="Line 21">
              <a:extLst>
                <a:ext uri="{FF2B5EF4-FFF2-40B4-BE49-F238E27FC236}">
                  <a16:creationId xmlns:a16="http://schemas.microsoft.com/office/drawing/2014/main" id="{1ACBED05-4370-42D0-9520-9CCF2105D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6639" y="426582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7" name="Line 22">
              <a:extLst>
                <a:ext uri="{FF2B5EF4-FFF2-40B4-BE49-F238E27FC236}">
                  <a16:creationId xmlns:a16="http://schemas.microsoft.com/office/drawing/2014/main" id="{71A27B10-6626-4063-8185-A405E28366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2664" y="431979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8" name="Line 24">
              <a:extLst>
                <a:ext uri="{FF2B5EF4-FFF2-40B4-BE49-F238E27FC236}">
                  <a16:creationId xmlns:a16="http://schemas.microsoft.com/office/drawing/2014/main" id="{5929BB98-B3B8-4B5A-9F2B-9F019A965E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5252" y="4264235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29" name="Line 25">
              <a:extLst>
                <a:ext uri="{FF2B5EF4-FFF2-40B4-BE49-F238E27FC236}">
                  <a16:creationId xmlns:a16="http://schemas.microsoft.com/office/drawing/2014/main" id="{CBF1BEBF-D4EE-4520-B2E1-0B631D0F8C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1277" y="4318210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30" name="Line 27">
              <a:extLst>
                <a:ext uri="{FF2B5EF4-FFF2-40B4-BE49-F238E27FC236}">
                  <a16:creationId xmlns:a16="http://schemas.microsoft.com/office/drawing/2014/main" id="{11C61184-A7AD-4F13-99AC-10F633FBCC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3864" y="4265822"/>
              <a:ext cx="0" cy="1079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  <p:sp>
          <p:nvSpPr>
            <p:cNvPr id="731" name="Line 28">
              <a:extLst>
                <a:ext uri="{FF2B5EF4-FFF2-40B4-BE49-F238E27FC236}">
                  <a16:creationId xmlns:a16="http://schemas.microsoft.com/office/drawing/2014/main" id="{B2339139-7FFF-46E9-A7E8-3BA64DA43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9889" y="4319797"/>
              <a:ext cx="1079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dirty="0">
                <a:solidFill>
                  <a:srgbClr val="000000"/>
                </a:solidFill>
              </a:endParaRPr>
            </a:p>
          </p:txBody>
        </p:sp>
      </p:grpSp>
      <p:sp>
        <p:nvSpPr>
          <p:cNvPr id="795" name="Line 104">
            <a:extLst>
              <a:ext uri="{FF2B5EF4-FFF2-40B4-BE49-F238E27FC236}">
                <a16:creationId xmlns:a16="http://schemas.microsoft.com/office/drawing/2014/main" id="{329AB31F-5A9E-4807-AD6B-7A9009B8D7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97075" y="4247256"/>
            <a:ext cx="1197" cy="3777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796" name="Line 105">
            <a:extLst>
              <a:ext uri="{FF2B5EF4-FFF2-40B4-BE49-F238E27FC236}">
                <a16:creationId xmlns:a16="http://schemas.microsoft.com/office/drawing/2014/main" id="{68AED917-1B43-4B9D-9903-3AB0C98C7E2F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3664411" y="4452819"/>
            <a:ext cx="5229" cy="347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797" name="Prostokąt 796">
            <a:extLst>
              <a:ext uri="{FF2B5EF4-FFF2-40B4-BE49-F238E27FC236}">
                <a16:creationId xmlns:a16="http://schemas.microsoft.com/office/drawing/2014/main" id="{B75E3F47-4945-47A6-812F-C91893835E1F}"/>
              </a:ext>
            </a:extLst>
          </p:cNvPr>
          <p:cNvSpPr/>
          <p:nvPr/>
        </p:nvSpPr>
        <p:spPr>
          <a:xfrm>
            <a:off x="3760347" y="4492334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altLang="fr-FR" sz="1600" dirty="0" i="1">
                <a:latin typeface="Times New Roman" pitchFamily="18" charset="0"/>
              </a:rPr>
              <a:t>x</a:t>
            </a:r>
            <a:endParaRPr lang="en-US" sz="1600" dirty="0"/>
          </a:p>
        </p:txBody>
      </p:sp>
      <p:sp>
        <p:nvSpPr>
          <p:cNvPr id="798" name="Prostokąt 797">
            <a:extLst>
              <a:ext uri="{FF2B5EF4-FFF2-40B4-BE49-F238E27FC236}">
                <a16:creationId xmlns:a16="http://schemas.microsoft.com/office/drawing/2014/main" id="{287ED189-28B0-4377-A1A6-A275A919811A}"/>
              </a:ext>
            </a:extLst>
          </p:cNvPr>
          <p:cNvSpPr/>
          <p:nvPr/>
        </p:nvSpPr>
        <p:spPr>
          <a:xfrm>
            <a:off x="3300555" y="4046490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altLang="fr-FR" sz="1600" dirty="0" i="1">
                <a:latin typeface="Times New Roman" pitchFamily="18" charset="0"/>
              </a:rPr>
              <a:t>y</a:t>
            </a:r>
            <a:endParaRPr lang="en-US" sz="1600" dirty="0"/>
          </a:p>
        </p:txBody>
      </p:sp>
      <p:sp>
        <p:nvSpPr>
          <p:cNvPr id="799" name="Line 104">
            <a:extLst>
              <a:ext uri="{FF2B5EF4-FFF2-40B4-BE49-F238E27FC236}">
                <a16:creationId xmlns:a16="http://schemas.microsoft.com/office/drawing/2014/main" id="{6D0D7AA9-3E93-4E91-8936-75F954719E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18466" y="4174612"/>
            <a:ext cx="1197" cy="3777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800" name="Line 105">
            <a:extLst>
              <a:ext uri="{FF2B5EF4-FFF2-40B4-BE49-F238E27FC236}">
                <a16:creationId xmlns:a16="http://schemas.microsoft.com/office/drawing/2014/main" id="{6C9F980C-A0CC-49D9-9B46-B1BEA7881F83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1885802" y="4380175"/>
            <a:ext cx="5229" cy="34708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801" name="Prostokąt 800">
            <a:extLst>
              <a:ext uri="{FF2B5EF4-FFF2-40B4-BE49-F238E27FC236}">
                <a16:creationId xmlns:a16="http://schemas.microsoft.com/office/drawing/2014/main" id="{5A37616C-16F4-4D52-9E92-6C8EC3F1BCB7}"/>
              </a:ext>
            </a:extLst>
          </p:cNvPr>
          <p:cNvSpPr/>
          <p:nvPr/>
        </p:nvSpPr>
        <p:spPr>
          <a:xfrm>
            <a:off x="1981738" y="4419690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altLang="fr-FR" sz="1600" dirty="0" i="1">
                <a:latin typeface="Times New Roman" pitchFamily="18" charset="0"/>
              </a:rPr>
              <a:t>x</a:t>
            </a:r>
            <a:endParaRPr lang="en-US" sz="1600" dirty="0"/>
          </a:p>
        </p:txBody>
      </p:sp>
      <p:sp>
        <p:nvSpPr>
          <p:cNvPr id="802" name="Prostokąt 801">
            <a:extLst>
              <a:ext uri="{FF2B5EF4-FFF2-40B4-BE49-F238E27FC236}">
                <a16:creationId xmlns:a16="http://schemas.microsoft.com/office/drawing/2014/main" id="{1440426D-E91B-4E79-8142-FE9A48C1CF5F}"/>
              </a:ext>
            </a:extLst>
          </p:cNvPr>
          <p:cNvSpPr/>
          <p:nvPr/>
        </p:nvSpPr>
        <p:spPr>
          <a:xfrm>
            <a:off x="1521946" y="3973846"/>
            <a:ext cx="216568" cy="2787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/>
            <a:r>
              <a:rPr lang="en-GB" altLang="fr-FR" sz="1600" dirty="0" i="1">
                <a:latin typeface="Times New Roman" pitchFamily="18" charset="0"/>
              </a:rPr>
              <a:t>y</a:t>
            </a:r>
            <a:endParaRPr lang="en-US" sz="1600" dirty="0"/>
          </a:p>
        </p:txBody>
      </p:sp>
      <p:grpSp>
        <p:nvGrpSpPr>
          <p:cNvPr id="803" name="Groupe 99">
            <a:extLst>
              <a:ext uri="{FF2B5EF4-FFF2-40B4-BE49-F238E27FC236}">
                <a16:creationId xmlns:a16="http://schemas.microsoft.com/office/drawing/2014/main" id="{3836A1C1-546B-420B-A088-01193B2E76F8}"/>
              </a:ext>
            </a:extLst>
          </p:cNvPr>
          <p:cNvGrpSpPr/>
          <p:nvPr/>
        </p:nvGrpSpPr>
        <p:grpSpPr>
          <a:xfrm>
            <a:off x="2498503" y="3301016"/>
            <a:ext cx="1522198" cy="606337"/>
            <a:chOff x="3653785" y="1497541"/>
            <a:chExt cx="2051181" cy="1006730"/>
          </a:xfrm>
        </p:grpSpPr>
        <p:sp>
          <p:nvSpPr>
            <p:cNvPr id="804" name="Line 110">
              <a:extLst>
                <a:ext uri="{FF2B5EF4-FFF2-40B4-BE49-F238E27FC236}">
                  <a16:creationId xmlns:a16="http://schemas.microsoft.com/office/drawing/2014/main" id="{0361DA0E-377A-44C3-A21F-7A437727C3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58392" y="2434367"/>
              <a:ext cx="1472329" cy="69904"/>
            </a:xfrm>
            <a:prstGeom prst="line">
              <a:avLst/>
            </a:prstGeom>
            <a:noFill/>
            <a:ln w="50800">
              <a:solidFill>
                <a:srgbClr val="C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en-GB" sz="1200" dirty="0">
                <a:solidFill>
                  <a:srgbClr val="000000"/>
                </a:solidFill>
              </a:endParaRPr>
            </a:p>
          </p:txBody>
        </p:sp>
        <p:sp>
          <p:nvSpPr>
            <p:cNvPr id="805" name="Text Box 111">
              <a:extLst>
                <a:ext uri="{FF2B5EF4-FFF2-40B4-BE49-F238E27FC236}">
                  <a16:creationId xmlns:a16="http://schemas.microsoft.com/office/drawing/2014/main" id="{B7E775C0-84FF-49F8-B592-7088F886A6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70966" y="1897618"/>
              <a:ext cx="1150938" cy="459914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>
                      <a:alpha val="50000"/>
                    </a:schemeClr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U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= </a:t>
              </a: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- </a:t>
              </a:r>
              <a:r>
                <a:rPr lang="en-GB" altLang="fr-FR" sz="1200" b="1" i="1" u="sng" dirty="0">
                  <a:solidFill>
                    <a:srgbClr val="C00000"/>
                  </a:solidFill>
                  <a:latin typeface="Times New Roman" pitchFamily="18" charset="0"/>
                </a:rPr>
                <a:t>X</a:t>
              </a:r>
              <a:r>
                <a:rPr lang="en-GB" altLang="fr-FR" sz="1200" b="1" i="1" dirty="0">
                  <a:solidFill>
                    <a:srgbClr val="C00000"/>
                  </a:solidFill>
                  <a:latin typeface="Times New Roman" pitchFamily="18" charset="0"/>
                </a:rPr>
                <a:t> </a:t>
              </a:r>
            </a:p>
          </p:txBody>
        </p:sp>
        <p:sp>
          <p:nvSpPr>
            <p:cNvPr id="806" name="Text Box 116">
              <a:extLst>
                <a:ext uri="{FF2B5EF4-FFF2-40B4-BE49-F238E27FC236}">
                  <a16:creationId xmlns:a16="http://schemas.microsoft.com/office/drawing/2014/main" id="{3071BBE2-B6B2-4C52-8E2F-19263E62F1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3785" y="1497541"/>
              <a:ext cx="2051181" cy="459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GB" altLang="fr-FR" sz="12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Displacements</a:t>
              </a:r>
              <a:endParaRPr lang="en-GB" altLang="fr-FR" sz="1200" b="1" dirty="0">
                <a:solidFill>
                  <a:srgbClr val="C00000"/>
                </a:solidFill>
                <a:latin typeface="Times New Roman" pitchFamily="18" charset="0"/>
              </a:endParaRPr>
            </a:p>
          </p:txBody>
        </p:sp>
      </p:grpSp>
      <p:sp>
        <p:nvSpPr>
          <p:cNvPr id="807" name="Line 118">
            <a:extLst>
              <a:ext uri="{FF2B5EF4-FFF2-40B4-BE49-F238E27FC236}">
                <a16:creationId xmlns:a16="http://schemas.microsoft.com/office/drawing/2014/main" id="{325DF6A3-9ED8-46E2-8BC4-8397E0E79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513376" y="3534047"/>
            <a:ext cx="505066" cy="124189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800" dirty="0">
              <a:solidFill>
                <a:srgbClr val="000000"/>
              </a:solidFill>
            </a:endParaRPr>
          </a:p>
        </p:txBody>
      </p:sp>
      <p:sp>
        <p:nvSpPr>
          <p:cNvPr id="808" name="Text Box 116">
            <a:extLst>
              <a:ext uri="{FF2B5EF4-FFF2-40B4-BE49-F238E27FC236}">
                <a16:creationId xmlns:a16="http://schemas.microsoft.com/office/drawing/2014/main" id="{42D9B217-27C6-467C-947D-D6D4D6CD53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058" y="3072708"/>
            <a:ext cx="1290495" cy="815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b="1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Subset: D</a:t>
            </a:r>
            <a:br>
              <a:rPr lang="en-GB" altLang="fr-FR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fr-FR" sz="1200" b="1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64</a:t>
            </a: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x8</a:t>
            </a:r>
            <a:r>
              <a:rPr lang="en-GB" sz="1200" i="1" dirty="0">
                <a:latin typeface="Comic Sans MS" panose="030F0702030302020204" pitchFamily="66" charset="0"/>
              </a:rPr>
              <a:t> </a:t>
            </a:r>
            <a:r>
              <a:rPr lang="en-GB" sz="1200" i="1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pixels</a:t>
            </a:r>
            <a:r>
              <a:rPr lang="en-GB" sz="1200" i="1" baseline="30000" dirty="0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2</a:t>
            </a:r>
            <a:endParaRPr lang="en-GB" sz="1400" i="1" baseline="30000" dirty="0">
              <a:solidFill>
                <a:srgbClr val="FF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GB" altLang="fr-FR" sz="1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2" name="Line 118">
            <a:extLst>
              <a:ext uri="{FF2B5EF4-FFF2-40B4-BE49-F238E27FC236}">
                <a16:creationId xmlns:a16="http://schemas.microsoft.com/office/drawing/2014/main" id="{7CC734A1-B66F-473F-BDA9-925B2ACAB6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86479" y="3835647"/>
            <a:ext cx="847870" cy="110092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863" name="Line 118">
            <a:extLst>
              <a:ext uri="{FF2B5EF4-FFF2-40B4-BE49-F238E27FC236}">
                <a16:creationId xmlns:a16="http://schemas.microsoft.com/office/drawing/2014/main" id="{5B25AC1B-49DD-4E59-9FB5-520D8D946A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259680" y="3749049"/>
            <a:ext cx="333284" cy="1598176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872" name="Text Box 116">
            <a:extLst>
              <a:ext uri="{FF2B5EF4-FFF2-40B4-BE49-F238E27FC236}">
                <a16:creationId xmlns:a16="http://schemas.microsoft.com/office/drawing/2014/main" id="{8EBAAE89-F15C-439B-8972-453E7DA32B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025" y="5836755"/>
            <a:ext cx="205372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dirty="0" err="1" smtClean="0" i="1">
                <a:solidFill>
                  <a:srgbClr val="FF0000"/>
                </a:solidFill>
                <a:latin typeface="+mj-lt"/>
              </a:rPr>
              <a:t>Transf</a:t>
            </a:r>
            <a:r>
              <a:rPr lang="pl-PL" altLang="fr-FR" sz="1400" dirty="0" smtClean="0" i="1">
                <a:solidFill>
                  <a:srgbClr val="FF0000"/>
                </a:solidFill>
                <a:latin typeface="+mj-lt"/>
              </a:rPr>
              <a:t>.</a:t>
            </a:r>
            <a:r>
              <a:rPr lang="en-GB" altLang="fr-FR" sz="1400" dirty="0" smtClean="0" i="1">
                <a:solidFill>
                  <a:srgbClr val="FF0000"/>
                </a:solidFill>
                <a:latin typeface="+mj-lt"/>
              </a:rPr>
              <a:t> </a:t>
            </a:r>
            <a:r>
              <a:rPr lang="en-GB" altLang="fr-FR" sz="1400" dirty="0" i="1">
                <a:solidFill>
                  <a:srgbClr val="FF0000"/>
                </a:solidFill>
                <a:latin typeface="Symbol" pitchFamily="18" charset="2"/>
              </a:rPr>
              <a:t>f</a:t>
            </a:r>
            <a:r>
              <a:rPr lang="en-GB" altLang="fr-FR" sz="1400" baseline="-25000" dirty="0" i="1">
                <a:solidFill>
                  <a:srgbClr val="FF0000"/>
                </a:solidFill>
                <a:latin typeface="Symbol" pitchFamily="18" charset="2"/>
              </a:rPr>
              <a:t>1</a:t>
            </a:r>
            <a:r>
              <a:rPr lang="en-GB" altLang="fr-FR" sz="1400" dirty="0" i="1">
                <a:solidFill>
                  <a:srgbClr val="FF0000"/>
                </a:solidFill>
                <a:latin typeface="Symbol" pitchFamily="18" charset="2"/>
              </a:rPr>
              <a:t>(</a:t>
            </a:r>
            <a:r>
              <a:rPr lang="en-GB" altLang="fr-FR" sz="1400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altLang="fr-FR" sz="1400" baseline="-25000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altLang="fr-FR" sz="1400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73" name="Text Box 116">
            <a:extLst>
              <a:ext uri="{FF2B5EF4-FFF2-40B4-BE49-F238E27FC236}">
                <a16:creationId xmlns:a16="http://schemas.microsoft.com/office/drawing/2014/main" id="{A98934DA-AF5F-4BEE-AFA6-2ADC38BBF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2675" y="5835312"/>
            <a:ext cx="184857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altLang="fr-FR" sz="1400" dirty="0" err="1" smtClean="0" i="1">
                <a:solidFill>
                  <a:srgbClr val="FF0000"/>
                </a:solidFill>
                <a:latin typeface="+mj-lt"/>
              </a:rPr>
              <a:t>Transf</a:t>
            </a:r>
            <a:r>
              <a:rPr lang="pl-PL" altLang="fr-FR" sz="1400" dirty="0" smtClean="0" i="1">
                <a:solidFill>
                  <a:srgbClr val="FF0000"/>
                </a:solidFill>
                <a:latin typeface="+mj-lt"/>
              </a:rPr>
              <a:t>.</a:t>
            </a:r>
            <a:r>
              <a:rPr lang="en-GB" altLang="fr-FR" sz="1400" dirty="0" smtClean="0" i="1">
                <a:solidFill>
                  <a:srgbClr val="FF0000"/>
                </a:solidFill>
                <a:latin typeface="+mj-lt"/>
              </a:rPr>
              <a:t> </a:t>
            </a:r>
            <a:r>
              <a:rPr lang="en-GB" altLang="fr-FR" sz="1400" dirty="0" smtClean="0" i="1">
                <a:solidFill>
                  <a:srgbClr val="FF0000"/>
                </a:solidFill>
                <a:latin typeface="Symbol" pitchFamily="18" charset="2"/>
              </a:rPr>
              <a:t>f</a:t>
            </a:r>
            <a:r>
              <a:rPr lang="en-GB" altLang="fr-FR" sz="1400" baseline="-25000" dirty="0" smtClean="0" i="1">
                <a:solidFill>
                  <a:srgbClr val="FF0000"/>
                </a:solidFill>
                <a:latin typeface="Symbol" pitchFamily="18" charset="2"/>
              </a:rPr>
              <a:t>1</a:t>
            </a:r>
            <a:r>
              <a:rPr lang="en-GB" altLang="fr-FR" sz="1400" dirty="0" smtClean="0" i="1">
                <a:solidFill>
                  <a:srgbClr val="FF0000"/>
                </a:solidFill>
                <a:latin typeface="Symbol" pitchFamily="18" charset="2"/>
              </a:rPr>
              <a:t>(</a:t>
            </a:r>
            <a:r>
              <a:rPr lang="en-GB" altLang="fr-FR" sz="1400" dirty="0" smtClean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altLang="fr-FR" sz="1400" baseline="-25000" dirty="0" smtClean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GB" altLang="fr-FR" sz="1400" dirty="0" i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74" name="ZoneTexte 237">
            <a:extLst>
              <a:ext uri="{FF2B5EF4-FFF2-40B4-BE49-F238E27FC236}">
                <a16:creationId xmlns:a16="http://schemas.microsoft.com/office/drawing/2014/main" id="{30A38CD5-689E-4427-8917-21E6F90633D0}"/>
              </a:ext>
            </a:extLst>
          </p:cNvPr>
          <p:cNvSpPr txBox="1"/>
          <p:nvPr/>
        </p:nvSpPr>
        <p:spPr>
          <a:xfrm>
            <a:off x="3843848" y="5066268"/>
            <a:ext cx="5857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i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XC?</a:t>
            </a:r>
          </a:p>
        </p:txBody>
      </p:sp>
      <p:sp>
        <p:nvSpPr>
          <p:cNvPr id="875" name="Rectangle 240">
            <a:extLst>
              <a:ext uri="{FF2B5EF4-FFF2-40B4-BE49-F238E27FC236}">
                <a16:creationId xmlns:a16="http://schemas.microsoft.com/office/drawing/2014/main" id="{62ABF851-3B90-4963-8C18-F11360482D4E}"/>
              </a:ext>
            </a:extLst>
          </p:cNvPr>
          <p:cNvSpPr/>
          <p:nvPr/>
        </p:nvSpPr>
        <p:spPr>
          <a:xfrm>
            <a:off x="2839461" y="5331150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fr-FR" sz="1200" baseline="-250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76" name="Rectangle 241">
            <a:extLst>
              <a:ext uri="{FF2B5EF4-FFF2-40B4-BE49-F238E27FC236}">
                <a16:creationId xmlns:a16="http://schemas.microsoft.com/office/drawing/2014/main" id="{400C6B91-741F-425E-A330-C6B5DB35517A}"/>
              </a:ext>
            </a:extLst>
          </p:cNvPr>
          <p:cNvSpPr/>
          <p:nvPr/>
        </p:nvSpPr>
        <p:spPr>
          <a:xfrm>
            <a:off x="4648274" y="5125410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fr-FR" sz="1200" baseline="-250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77" name="Forme libre 242">
            <a:extLst>
              <a:ext uri="{FF2B5EF4-FFF2-40B4-BE49-F238E27FC236}">
                <a16:creationId xmlns:a16="http://schemas.microsoft.com/office/drawing/2014/main" id="{32AD5A66-B08A-4B8E-AD0D-33C3B7AB57A1}"/>
              </a:ext>
            </a:extLst>
          </p:cNvPr>
          <p:cNvSpPr/>
          <p:nvPr/>
        </p:nvSpPr>
        <p:spPr>
          <a:xfrm>
            <a:off x="3837895" y="5353769"/>
            <a:ext cx="2111375" cy="804545"/>
          </a:xfrm>
          <a:custGeom>
            <a:avLst/>
            <a:gdLst>
              <a:gd name="connsiteX0" fmla="*/ 0 w 2041301"/>
              <a:gd name="connsiteY0" fmla="*/ 804930 h 804930"/>
              <a:gd name="connsiteX1" fmla="*/ 173864 w 2041301"/>
              <a:gd name="connsiteY1" fmla="*/ 0 h 804930"/>
              <a:gd name="connsiteX2" fmla="*/ 2034862 w 2041301"/>
              <a:gd name="connsiteY2" fmla="*/ 12879 h 804930"/>
              <a:gd name="connsiteX3" fmla="*/ 2041301 w 2041301"/>
              <a:gd name="connsiteY3" fmla="*/ 804930 h 804930"/>
              <a:gd name="connsiteX4" fmla="*/ 0 w 2041301"/>
              <a:gd name="connsiteY4" fmla="*/ 804930 h 80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301" h="804930">
                <a:moveTo>
                  <a:pt x="0" y="804930"/>
                </a:moveTo>
                <a:lnTo>
                  <a:pt x="173864" y="0"/>
                </a:lnTo>
                <a:lnTo>
                  <a:pt x="2034862" y="12879"/>
                </a:lnTo>
                <a:cubicBezTo>
                  <a:pt x="2037008" y="276896"/>
                  <a:pt x="2039155" y="540913"/>
                  <a:pt x="2041301" y="804930"/>
                </a:cubicBezTo>
                <a:lnTo>
                  <a:pt x="0" y="80493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/>
            <a:endParaRPr lang="fr-FR"/>
          </a:p>
        </p:txBody>
      </p:sp>
      <p:sp>
        <p:nvSpPr>
          <p:cNvPr id="878" name="Forme libre 243">
            <a:extLst>
              <a:ext uri="{FF2B5EF4-FFF2-40B4-BE49-F238E27FC236}">
                <a16:creationId xmlns:a16="http://schemas.microsoft.com/office/drawing/2014/main" id="{E688C52E-35D0-4639-BC76-146F52E25E9B}"/>
              </a:ext>
            </a:extLst>
          </p:cNvPr>
          <p:cNvSpPr/>
          <p:nvPr/>
        </p:nvSpPr>
        <p:spPr>
          <a:xfrm>
            <a:off x="2839461" y="4945146"/>
            <a:ext cx="633095" cy="817245"/>
          </a:xfrm>
          <a:custGeom>
            <a:avLst/>
            <a:gdLst>
              <a:gd name="connsiteX0" fmla="*/ 2478 w 633543"/>
              <a:gd name="connsiteY0" fmla="*/ 0 h 817808"/>
              <a:gd name="connsiteX1" fmla="*/ 633543 w 633543"/>
              <a:gd name="connsiteY1" fmla="*/ 12878 h 817808"/>
              <a:gd name="connsiteX2" fmla="*/ 466117 w 633543"/>
              <a:gd name="connsiteY2" fmla="*/ 817808 h 817808"/>
              <a:gd name="connsiteX3" fmla="*/ 2478 w 633543"/>
              <a:gd name="connsiteY3" fmla="*/ 817808 h 817808"/>
              <a:gd name="connsiteX4" fmla="*/ 2478 w 633543"/>
              <a:gd name="connsiteY4" fmla="*/ 0 h 8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543" h="817808">
                <a:moveTo>
                  <a:pt x="2478" y="0"/>
                </a:moveTo>
                <a:lnTo>
                  <a:pt x="633543" y="12878"/>
                </a:lnTo>
                <a:lnTo>
                  <a:pt x="466117" y="817808"/>
                </a:lnTo>
                <a:lnTo>
                  <a:pt x="2478" y="817808"/>
                </a:lnTo>
                <a:cubicBezTo>
                  <a:pt x="332" y="551645"/>
                  <a:pt x="-1815" y="285481"/>
                  <a:pt x="2478" y="0"/>
                </a:cubicBez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/>
            <a:endParaRPr lang="fr-FR"/>
          </a:p>
        </p:txBody>
      </p:sp>
      <p:sp>
        <p:nvSpPr>
          <p:cNvPr id="879" name="Rectangle 244">
            <a:extLst>
              <a:ext uri="{FF2B5EF4-FFF2-40B4-BE49-F238E27FC236}">
                <a16:creationId xmlns:a16="http://schemas.microsoft.com/office/drawing/2014/main" id="{4467AB43-DB64-449A-B482-09D23B7979DB}"/>
              </a:ext>
            </a:extLst>
          </p:cNvPr>
          <p:cNvSpPr/>
          <p:nvPr/>
        </p:nvSpPr>
        <p:spPr>
          <a:xfrm>
            <a:off x="3243701" y="5067538"/>
            <a:ext cx="2585720" cy="803275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/>
            <a:endParaRPr lang="fr-FR"/>
          </a:p>
        </p:txBody>
      </p:sp>
      <p:cxnSp>
        <p:nvCxnSpPr>
          <p:cNvPr id="880" name="Connecteur droit 245">
            <a:extLst>
              <a:ext uri="{FF2B5EF4-FFF2-40B4-BE49-F238E27FC236}">
                <a16:creationId xmlns:a16="http://schemas.microsoft.com/office/drawing/2014/main" id="{5E785379-8DF5-4812-8F1C-C23F3F940916}"/>
              </a:ext>
            </a:extLst>
          </p:cNvPr>
          <p:cNvCxnSpPr/>
          <p:nvPr/>
        </p:nvCxnSpPr>
        <p:spPr>
          <a:xfrm flipH="1">
            <a:off x="3677648" y="4899718"/>
            <a:ext cx="222307" cy="10730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1" name="Zone de texte 2">
            <a:extLst>
              <a:ext uri="{FF2B5EF4-FFF2-40B4-BE49-F238E27FC236}">
                <a16:creationId xmlns:a16="http://schemas.microsoft.com/office/drawing/2014/main" id="{AEE969DC-829B-453D-AF3B-FF0EAFE8A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08" y="4660409"/>
            <a:ext cx="474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en-GB" sz="1800" dirty="0" i="1">
                <a:solidFill>
                  <a:srgbClr val="FF0000"/>
                </a:solidFill>
                <a:effectLst/>
                <a:latin typeface="Times"/>
                <a:ea typeface="Times New Roman"/>
                <a:cs typeface="Times New Roman"/>
                <a:sym typeface="Symbol"/>
              </a:rPr>
              <a:t> ?</a:t>
            </a:r>
            <a:endParaRPr lang="fr-FR" sz="1600" dirty="0">
              <a:solidFill>
                <a:srgbClr val="FF0000"/>
              </a:solidFill>
              <a:effectLst/>
              <a:latin typeface="Times"/>
              <a:ea typeface="Times New Roman"/>
              <a:cs typeface="Times New Roman"/>
            </a:endParaRPr>
          </a:p>
        </p:txBody>
      </p:sp>
      <p:sp>
        <p:nvSpPr>
          <p:cNvPr id="882" name="ZoneTexte 247">
            <a:extLst>
              <a:ext uri="{FF2B5EF4-FFF2-40B4-BE49-F238E27FC236}">
                <a16:creationId xmlns:a16="http://schemas.microsoft.com/office/drawing/2014/main" id="{E1F16781-4D12-4013-BF5B-F65BC438BF47}"/>
              </a:ext>
            </a:extLst>
          </p:cNvPr>
          <p:cNvSpPr txBox="1"/>
          <p:nvPr/>
        </p:nvSpPr>
        <p:spPr>
          <a:xfrm>
            <a:off x="4771754" y="5531184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dirty="0" i="1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83" name="Connecteur droit 248">
            <a:extLst>
              <a:ext uri="{FF2B5EF4-FFF2-40B4-BE49-F238E27FC236}">
                <a16:creationId xmlns:a16="http://schemas.microsoft.com/office/drawing/2014/main" id="{E62B6457-4002-4163-8470-07E08C25F46A}"/>
              </a:ext>
            </a:extLst>
          </p:cNvPr>
          <p:cNvCxnSpPr/>
          <p:nvPr/>
        </p:nvCxnSpPr>
        <p:spPr>
          <a:xfrm flipH="1">
            <a:off x="3775087" y="4899718"/>
            <a:ext cx="14748" cy="10654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4" name="ZoneTexte 249">
            <a:extLst>
              <a:ext uri="{FF2B5EF4-FFF2-40B4-BE49-F238E27FC236}">
                <a16:creationId xmlns:a16="http://schemas.microsoft.com/office/drawing/2014/main" id="{6864753A-E4E2-4266-8D75-2279E7E7446D}"/>
              </a:ext>
            </a:extLst>
          </p:cNvPr>
          <p:cNvSpPr txBox="1"/>
          <p:nvPr/>
        </p:nvSpPr>
        <p:spPr>
          <a:xfrm>
            <a:off x="2947029" y="5066268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dirty="0" i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85" name="ZoneTexte 250">
            <a:extLst>
              <a:ext uri="{FF2B5EF4-FFF2-40B4-BE49-F238E27FC236}">
                <a16:creationId xmlns:a16="http://schemas.microsoft.com/office/drawing/2014/main" id="{9D939DDB-5781-4D3E-B736-FD7018B57D16}"/>
              </a:ext>
            </a:extLst>
          </p:cNvPr>
          <p:cNvSpPr txBox="1"/>
          <p:nvPr/>
        </p:nvSpPr>
        <p:spPr>
          <a:xfrm>
            <a:off x="4584062" y="5239417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dirty="0" i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86" name="ZoneTexte 251">
            <a:extLst>
              <a:ext uri="{FF2B5EF4-FFF2-40B4-BE49-F238E27FC236}">
                <a16:creationId xmlns:a16="http://schemas.microsoft.com/office/drawing/2014/main" id="{22446655-43DA-414F-A4C1-1E8B5800D207}"/>
              </a:ext>
            </a:extLst>
          </p:cNvPr>
          <p:cNvSpPr txBox="1"/>
          <p:nvPr/>
        </p:nvSpPr>
        <p:spPr>
          <a:xfrm>
            <a:off x="3333284" y="5239416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dirty="0" i="1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887" name="Connecteur droit avec flèche 252">
            <a:extLst>
              <a:ext uri="{FF2B5EF4-FFF2-40B4-BE49-F238E27FC236}">
                <a16:creationId xmlns:a16="http://schemas.microsoft.com/office/drawing/2014/main" id="{19748664-6C12-4F86-B6B0-3C1B96A52551}"/>
              </a:ext>
            </a:extLst>
          </p:cNvPr>
          <p:cNvCxnSpPr/>
          <p:nvPr/>
        </p:nvCxnSpPr>
        <p:spPr>
          <a:xfrm flipV="1">
            <a:off x="3519612" y="5292756"/>
            <a:ext cx="0" cy="1800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8" name="Connecteur droit avec flèche 253">
            <a:extLst>
              <a:ext uri="{FF2B5EF4-FFF2-40B4-BE49-F238E27FC236}">
                <a16:creationId xmlns:a16="http://schemas.microsoft.com/office/drawing/2014/main" id="{770A9946-DA38-40D4-9236-3342822907AD}"/>
              </a:ext>
            </a:extLst>
          </p:cNvPr>
          <p:cNvCxnSpPr/>
          <p:nvPr/>
        </p:nvCxnSpPr>
        <p:spPr>
          <a:xfrm flipH="1">
            <a:off x="3107753" y="5304033"/>
            <a:ext cx="41980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9" name="Connecteur droit avec flèche 254">
            <a:extLst>
              <a:ext uri="{FF2B5EF4-FFF2-40B4-BE49-F238E27FC236}">
                <a16:creationId xmlns:a16="http://schemas.microsoft.com/office/drawing/2014/main" id="{690CA8D9-4391-4787-B049-FBFB9F40DCF7}"/>
              </a:ext>
            </a:extLst>
          </p:cNvPr>
          <p:cNvCxnSpPr/>
          <p:nvPr/>
        </p:nvCxnSpPr>
        <p:spPr>
          <a:xfrm>
            <a:off x="4771754" y="5479042"/>
            <a:ext cx="0" cy="30310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0" name="Connecteur droit avec flèche 255">
            <a:extLst>
              <a:ext uri="{FF2B5EF4-FFF2-40B4-BE49-F238E27FC236}">
                <a16:creationId xmlns:a16="http://schemas.microsoft.com/office/drawing/2014/main" id="{D00AC79C-D1C5-42D2-8E94-781CD5022254}"/>
              </a:ext>
            </a:extLst>
          </p:cNvPr>
          <p:cNvCxnSpPr/>
          <p:nvPr/>
        </p:nvCxnSpPr>
        <p:spPr>
          <a:xfrm>
            <a:off x="4771754" y="5771542"/>
            <a:ext cx="192538" cy="37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1" name="ZoneTexte 256">
            <a:extLst>
              <a:ext uri="{FF2B5EF4-FFF2-40B4-BE49-F238E27FC236}">
                <a16:creationId xmlns:a16="http://schemas.microsoft.com/office/drawing/2014/main" id="{2A5796D7-CE13-4D3D-93AA-9F195A5FEC63}"/>
              </a:ext>
            </a:extLst>
          </p:cNvPr>
          <p:cNvSpPr txBox="1"/>
          <p:nvPr/>
        </p:nvSpPr>
        <p:spPr>
          <a:xfrm>
            <a:off x="3631071" y="5266000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dirty="0" i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892" name="Rectangle 257">
            <a:extLst>
              <a:ext uri="{FF2B5EF4-FFF2-40B4-BE49-F238E27FC236}">
                <a16:creationId xmlns:a16="http://schemas.microsoft.com/office/drawing/2014/main" id="{FCC97E72-5778-4CDC-928B-60C165B4D49B}"/>
              </a:ext>
            </a:extLst>
          </p:cNvPr>
          <p:cNvSpPr/>
          <p:nvPr/>
        </p:nvSpPr>
        <p:spPr>
          <a:xfrm>
            <a:off x="4893582" y="5593814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GB" altLang="fr-FR" sz="1200" baseline="-250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93" name="Rectangle 258">
            <a:extLst>
              <a:ext uri="{FF2B5EF4-FFF2-40B4-BE49-F238E27FC236}">
                <a16:creationId xmlns:a16="http://schemas.microsoft.com/office/drawing/2014/main" id="{46F304AE-7902-4601-87F3-1A32282A202B}"/>
              </a:ext>
            </a:extLst>
          </p:cNvPr>
          <p:cNvSpPr/>
          <p:nvPr/>
        </p:nvSpPr>
        <p:spPr>
          <a:xfrm>
            <a:off x="4351860" y="5492093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altLang="fr-FR" sz="1200" baseline="-250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94" name="Rectangle 259">
            <a:extLst>
              <a:ext uri="{FF2B5EF4-FFF2-40B4-BE49-F238E27FC236}">
                <a16:creationId xmlns:a16="http://schemas.microsoft.com/office/drawing/2014/main" id="{BEB0670B-E6E5-43E5-936E-144FB33F89DE}"/>
              </a:ext>
            </a:extLst>
          </p:cNvPr>
          <p:cNvSpPr/>
          <p:nvPr/>
        </p:nvSpPr>
        <p:spPr>
          <a:xfrm>
            <a:off x="2791401" y="5004478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GB" altLang="fr-FR" sz="1200" baseline="-250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95" name="Rectangle 260">
            <a:extLst>
              <a:ext uri="{FF2B5EF4-FFF2-40B4-BE49-F238E27FC236}">
                <a16:creationId xmlns:a16="http://schemas.microsoft.com/office/drawing/2014/main" id="{C3A07359-A435-43B0-BCAA-87BDF890D48A}"/>
              </a:ext>
            </a:extLst>
          </p:cNvPr>
          <p:cNvSpPr/>
          <p:nvPr/>
        </p:nvSpPr>
        <p:spPr>
          <a:xfrm>
            <a:off x="3295356" y="5527644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lang="en-GB" altLang="fr-FR" sz="1200" baseline="-250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911" name="ZoneTexte 278">
            <a:extLst>
              <a:ext uri="{FF2B5EF4-FFF2-40B4-BE49-F238E27FC236}">
                <a16:creationId xmlns:a16="http://schemas.microsoft.com/office/drawing/2014/main" id="{2D185A58-4F33-45DC-ACC1-19D771297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874" y="2953673"/>
            <a:ext cx="3277677" cy="2446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just">
              <a:tabLst>
                <a:tab pos="3314700" algn="l"/>
              </a:tabLst>
              <a:defRPr/>
            </a:pPr>
            <a:r>
              <a:rPr lang="en-GB" altLang="fr-FR" sz="1500" b="1" dirty="0">
                <a:solidFill>
                  <a:srgbClr val="00A849"/>
                </a:solidFill>
                <a:cs typeface="Calibri Light" panose="020F0302020204030204" pitchFamily="34" charset="0"/>
              </a:rPr>
              <a:t> </a:t>
            </a:r>
            <a:r>
              <a:rPr lang="en-GB" altLang="fr-FR" sz="1500" b="1" dirty="0">
                <a:cs typeface="Calibri Light" panose="020F0302020204030204" pitchFamily="34" charset="0"/>
              </a:rPr>
              <a:t>Subset</a:t>
            </a:r>
            <a:r>
              <a:rPr lang="en-GB" altLang="fr-FR" sz="1500" dirty="0">
                <a:cs typeface="Calibri Light" panose="020F0302020204030204" pitchFamily="34" charset="0"/>
              </a:rPr>
              <a:t> can be locally </a:t>
            </a:r>
            <a:r>
              <a:rPr lang="en-GB" altLang="fr-FR" sz="1500" b="1" dirty="0">
                <a:cs typeface="Calibri Light" panose="020F0302020204030204" pitchFamily="34" charset="0"/>
              </a:rPr>
              <a:t>divided</a:t>
            </a:r>
            <a:r>
              <a:rPr lang="pl-PL" altLang="fr-FR" sz="1500" b="1" dirty="0">
                <a:cs typeface="Calibri Light" panose="020F0302020204030204" pitchFamily="34" charset="0"/>
              </a:rPr>
              <a:t/>
            </a:r>
            <a:br>
              <a:rPr lang="pl-PL" altLang="fr-FR" sz="1500" b="1" dirty="0">
                <a:cs typeface="Calibri Light" panose="020F0302020204030204" pitchFamily="34" charset="0"/>
              </a:rPr>
            </a:br>
            <a:r>
              <a:rPr lang="pl-PL" altLang="fr-FR" sz="1500" b="1" dirty="0">
                <a:cs typeface="Calibri Light" panose="020F0302020204030204" pitchFamily="34" charset="0"/>
              </a:rPr>
              <a:t> </a:t>
            </a:r>
            <a:r>
              <a:rPr lang="en-GB" altLang="fr-FR" sz="1500" b="1" dirty="0">
                <a:cs typeface="Calibri Light" panose="020F0302020204030204" pitchFamily="34" charset="0"/>
              </a:rPr>
              <a:t>into 2 parts</a:t>
            </a:r>
          </a:p>
          <a:p>
            <a:pPr marL="261938" lvl="2" indent="-261938" algn="just">
              <a:buFont typeface="Wingdings" panose="05000000000000000000" pitchFamily="2" charset="2"/>
              <a:buChar char="ü"/>
              <a:tabLst>
                <a:tab pos="3314700" algn="l"/>
              </a:tabLst>
              <a:defRPr/>
            </a:pPr>
            <a:r>
              <a:rPr lang="en-GB" altLang="fr-FR" sz="1500" b="1" dirty="0">
                <a:solidFill>
                  <a:srgbClr val="00A849"/>
                </a:solidFill>
                <a:cs typeface="Calibri Light" panose="020F0302020204030204" pitchFamily="34" charset="0"/>
              </a:rPr>
              <a:t> </a:t>
            </a:r>
            <a:r>
              <a:rPr lang="pl-PL" sz="1500" dirty="0">
                <a:cs typeface="Calibri Light" panose="020F0302020204030204" pitchFamily="34" charset="0"/>
              </a:rPr>
              <a:t>Introduction </a:t>
            </a:r>
            <a:r>
              <a:rPr lang="pl-PL" sz="1500" dirty="0" smtClean="0">
                <a:cs typeface="Calibri Light" panose="020F0302020204030204" pitchFamily="34" charset="0"/>
              </a:rPr>
              <a:t>of</a:t>
            </a:r>
            <a:r>
              <a:rPr lang="en-US" sz="1500" dirty="0" smtClean="0">
                <a:cs typeface="Calibri Light" panose="020F0302020204030204" pitchFamily="34" charset="0"/>
              </a:rPr>
              <a:t> </a:t>
            </a:r>
            <a:r>
              <a:rPr lang="en-GB" sz="1500" b="1" dirty="0" smtClean="0">
                <a:cs typeface="Calibri Light" panose="020F0302020204030204" pitchFamily="34" charset="0"/>
              </a:rPr>
              <a:t>discontinuity</a:t>
            </a:r>
            <a:r>
              <a:rPr lang="en-US" sz="1500" b="1" dirty="0">
                <a:cs typeface="Calibri Light" panose="020F0302020204030204" pitchFamily="34" charset="0"/>
              </a:rPr>
              <a:t/>
            </a:r>
            <a:br>
              <a:rPr lang="en-US" sz="1500" b="1" dirty="0">
                <a:cs typeface="Calibri Light" panose="020F0302020204030204" pitchFamily="34" charset="0"/>
              </a:rPr>
            </a:br>
            <a:r>
              <a:rPr lang="en-US" sz="1500" b="1" dirty="0" smtClean="0">
                <a:cs typeface="Calibri Light" panose="020F0302020204030204" pitchFamily="34" charset="0"/>
              </a:rPr>
              <a:t> </a:t>
            </a:r>
            <a:r>
              <a:rPr lang="pl-PL" sz="1500" b="1" dirty="0" smtClean="0">
                <a:cs typeface="Calibri Light" panose="020F0302020204030204" pitchFamily="34" charset="0"/>
              </a:rPr>
              <a:t>position</a:t>
            </a:r>
            <a:r>
              <a:rPr lang="en-US" sz="1500" b="1" dirty="0" smtClean="0">
                <a:cs typeface="Calibri Light" panose="020F0302020204030204" pitchFamily="34" charset="0"/>
              </a:rPr>
              <a:t> XC</a:t>
            </a:r>
            <a:r>
              <a:rPr lang="pl-PL" sz="1500" b="1" dirty="0" smtClean="0">
                <a:cs typeface="Calibri Light" panose="020F0302020204030204" pitchFamily="34" charset="0"/>
              </a:rPr>
              <a:t> and</a:t>
            </a:r>
            <a:r>
              <a:rPr lang="en-US" sz="1500" b="1" dirty="0">
                <a:cs typeface="Calibri Light" panose="020F0302020204030204" pitchFamily="34" charset="0"/>
              </a:rPr>
              <a:t> </a:t>
            </a:r>
            <a:r>
              <a:rPr lang="pl-PL" sz="1500" b="1" dirty="0" smtClean="0">
                <a:cs typeface="Calibri Light" panose="020F0302020204030204" pitchFamily="34" charset="0"/>
              </a:rPr>
              <a:t>inclination</a:t>
            </a:r>
            <a:r>
              <a:rPr lang="en-US" sz="1500" b="1" dirty="0" smtClean="0">
                <a:cs typeface="Calibri Light" panose="020F0302020204030204" pitchFamily="34" charset="0"/>
              </a:rPr>
              <a:t> </a:t>
            </a:r>
            <a:r>
              <a:rPr lang="en-GB" b="1" dirty="0">
                <a:cs typeface="Calibri Light" panose="020F0302020204030204" pitchFamily="34" charset="0"/>
                <a:sym typeface="Symbol"/>
              </a:rPr>
              <a:t></a:t>
            </a:r>
            <a:endParaRPr lang="en-GB" altLang="fr-FR" b="1" dirty="0">
              <a:cs typeface="Calibri Light" panose="020F0302020204030204" pitchFamily="34" charset="0"/>
            </a:endParaRPr>
          </a:p>
          <a:p>
            <a:pPr marL="261938" lvl="2" indent="-261938" algn="just">
              <a:buFont typeface="Wingdings" panose="05000000000000000000" pitchFamily="2" charset="2"/>
              <a:buChar char="ü"/>
              <a:tabLst>
                <a:tab pos="3314700" algn="l"/>
              </a:tabLst>
              <a:defRPr/>
            </a:pPr>
            <a:r>
              <a:rPr lang="en-GB" altLang="fr-FR" sz="1500" b="1" dirty="0">
                <a:solidFill>
                  <a:srgbClr val="00A849"/>
                </a:solidFill>
                <a:cs typeface="Calibri Light" panose="020F0302020204030204" pitchFamily="34" charset="0"/>
              </a:rPr>
              <a:t> </a:t>
            </a:r>
            <a:r>
              <a:rPr lang="en-GB" sz="1500" dirty="0" smtClean="0">
                <a:latin typeface="+mj-lt"/>
                <a:cs typeface="Calibri Light" panose="020F0302020204030204" pitchFamily="34" charset="0"/>
              </a:rPr>
              <a:t>Calculation of </a:t>
            </a:r>
            <a:r>
              <a:rPr lang="en-GB" sz="1500" b="1" dirty="0" smtClean="0">
                <a:latin typeface="+mj-lt"/>
                <a:cs typeface="Calibri Light" panose="020F0302020204030204" pitchFamily="34" charset="0"/>
              </a:rPr>
              <a:t>pseudo-strain ε </a:t>
            </a:r>
            <a:endParaRPr lang="en-GB" sz="1500" dirty="0" smtClean="0">
              <a:latin typeface="+mj-lt"/>
              <a:cs typeface="Calibri Light" panose="020F0302020204030204" pitchFamily="34" charset="0"/>
            </a:endParaRPr>
          </a:p>
          <a:p>
            <a:pPr marL="261938" lvl="2" indent="-261938" algn="just">
              <a:buFont typeface="Wingdings" panose="05000000000000000000" pitchFamily="2" charset="2"/>
              <a:buChar char="ü"/>
              <a:tabLst>
                <a:tab pos="3314700" algn="l"/>
              </a:tabLst>
              <a:defRPr/>
            </a:pPr>
            <a:r>
              <a:rPr lang="en-GB" altLang="fr-FR" sz="1500" b="1" dirty="0" smtClean="0">
                <a:solidFill>
                  <a:srgbClr val="00A849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GB" sz="1500" dirty="0" smtClean="0">
                <a:latin typeface="+mj-lt"/>
                <a:cs typeface="Calibri Light" panose="020F0302020204030204" pitchFamily="34" charset="0"/>
              </a:rPr>
              <a:t>Choice of a given </a:t>
            </a:r>
            <a:r>
              <a:rPr lang="en-GB" sz="1500" b="1" dirty="0" smtClean="0">
                <a:latin typeface="+mj-lt"/>
                <a:cs typeface="Calibri Light" panose="020F0302020204030204" pitchFamily="34" charset="0"/>
              </a:rPr>
              <a:t>threshold </a:t>
            </a:r>
            <a:r>
              <a:rPr lang="en-GB" sz="1500" b="1" dirty="0" err="1" smtClean="0">
                <a:latin typeface="+mj-lt"/>
                <a:cs typeface="Calibri Light" panose="020F0302020204030204" pitchFamily="34" charset="0"/>
              </a:rPr>
              <a:t>ε</a:t>
            </a:r>
            <a:r>
              <a:rPr lang="en-GB" sz="1500" b="1" baseline="-25000" dirty="0" err="1" smtClean="0">
                <a:latin typeface="+mj-lt"/>
                <a:cs typeface="Calibri Light" panose="020F0302020204030204" pitchFamily="34" charset="0"/>
              </a:rPr>
              <a:t>s</a:t>
            </a:r>
            <a:r>
              <a:rPr lang="fr-FR" sz="1500" b="1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/>
            </a:r>
            <a:b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</a:b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to </a:t>
            </a:r>
            <a:r>
              <a:rPr lang="fr-FR" sz="1500" b="0" dirty="0" err="1" smtClean="0">
                <a:latin typeface="+mj-lt"/>
                <a:cs typeface="Arial" panose="020B0604020202020204" pitchFamily="34" charset="0"/>
                <a:sym typeface="Wingdings" pitchFamily="2" charset="2"/>
              </a:rPr>
              <a:t>discriminate</a:t>
            </a: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crack occurrence</a:t>
            </a:r>
            <a:b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</a:b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sz="1500" b="0" dirty="0" err="1" smtClean="0">
                <a:latin typeface="+mj-lt"/>
                <a:cs typeface="Arial" panose="020B0604020202020204" pitchFamily="34" charset="0"/>
                <a:sym typeface="Wingdings" pitchFamily="2" charset="2"/>
              </a:rPr>
              <a:t>from</a:t>
            </a: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fr-FR" sz="1500" b="0" dirty="0" err="1" smtClean="0">
                <a:latin typeface="+mj-lt"/>
                <a:cs typeface="Arial" panose="020B0604020202020204" pitchFamily="34" charset="0"/>
                <a:sym typeface="Wingdings" pitchFamily="2" charset="2"/>
              </a:rPr>
              <a:t>measurement</a:t>
            </a:r>
            <a:r>
              <a:rPr lang="fr-FR" sz="1500" b="0" dirty="0" smtClean="0">
                <a:latin typeface="+mj-lt"/>
                <a:cs typeface="Arial" panose="020B0604020202020204" pitchFamily="34" charset="0"/>
                <a:sym typeface="Wingdings" pitchFamily="2" charset="2"/>
              </a:rPr>
              <a:t> noise</a:t>
            </a:r>
          </a:p>
          <a:p>
            <a:pPr marL="261938" indent="-261938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  <a:defRPr/>
            </a:pPr>
            <a:r>
              <a:rPr lang="en-GB" altLang="fr-FR" sz="1500" b="1" dirty="0" smtClean="0" i="1">
                <a:solidFill>
                  <a:srgbClr val="00A849"/>
                </a:solidFill>
                <a:latin typeface="+mj-lt"/>
                <a:cs typeface="Calibri Light" panose="020F0302020204030204" pitchFamily="34" charset="0"/>
              </a:rPr>
              <a:t> </a:t>
            </a:r>
            <a:r>
              <a:rPr lang="en-GB" sz="1500" dirty="0" smtClean="0" i="1">
                <a:latin typeface="+mj-lt"/>
                <a:cs typeface="Calibri Light" panose="020F0302020204030204" pitchFamily="34" charset="0"/>
              </a:rPr>
              <a:t>If </a:t>
            </a:r>
            <a:r>
              <a:rPr lang="en-GB" sz="1500" b="1" dirty="0" smtClean="0" i="1">
                <a:latin typeface="+mj-lt"/>
                <a:cs typeface="Calibri Light" panose="020F0302020204030204" pitchFamily="34" charset="0"/>
              </a:rPr>
              <a:t>ε &gt; </a:t>
            </a:r>
            <a:r>
              <a:rPr lang="en-GB" sz="1500" b="1" dirty="0" err="1" smtClean="0" i="1">
                <a:latin typeface="+mj-lt"/>
                <a:cs typeface="Calibri Light" panose="020F0302020204030204" pitchFamily="34" charset="0"/>
              </a:rPr>
              <a:t>ε</a:t>
            </a:r>
            <a:r>
              <a:rPr lang="en-GB" sz="1500" b="1" baseline="-25000" dirty="0" err="1" smtClean="0" i="1">
                <a:latin typeface="+mj-lt"/>
                <a:cs typeface="Calibri Light" panose="020F0302020204030204" pitchFamily="34" charset="0"/>
              </a:rPr>
              <a:t>s</a:t>
            </a:r>
            <a:r>
              <a:rPr lang="en-GB" sz="1500" b="1" dirty="0" smtClean="0" i="1">
                <a:latin typeface="+mj-lt"/>
                <a:cs typeface="Calibri Light" panose="020F0302020204030204" pitchFamily="34" charset="0"/>
              </a:rPr>
              <a:t>  </a:t>
            </a:r>
            <a:r>
              <a:rPr lang="en-GB" sz="1500" dirty="0" smtClean="0" i="1">
                <a:latin typeface="+mj-lt"/>
                <a:cs typeface="Calibri Light" panose="020F0302020204030204" pitchFamily="34" charset="0"/>
              </a:rPr>
              <a:t>then </a:t>
            </a:r>
            <a:r>
              <a:rPr lang="en-GB" sz="1500" b="1" dirty="0" smtClean="0" i="1">
                <a:latin typeface="+mj-lt"/>
                <a:cs typeface="Calibri Light" panose="020F0302020204030204" pitchFamily="34" charset="0"/>
              </a:rPr>
              <a:t>pseudo-strain</a:t>
            </a:r>
            <a:br>
              <a:rPr lang="en-GB" sz="1500" b="1" dirty="0" smtClean="0">
                <a:latin typeface="+mj-lt"/>
                <a:cs typeface="Calibri Light" panose="020F0302020204030204" pitchFamily="34" charset="0"/>
              </a:rPr>
            </a:br>
            <a:r>
              <a:rPr lang="en-GB" sz="1500" b="1" dirty="0" smtClean="0" i="1">
                <a:latin typeface="+mj-lt"/>
                <a:cs typeface="Calibri Light" panose="020F0302020204030204" pitchFamily="34" charset="0"/>
              </a:rPr>
              <a:t> corresponds locally to a crack</a:t>
            </a:r>
          </a:p>
        </p:txBody>
      </p:sp>
      <p:sp>
        <p:nvSpPr>
          <p:cNvPr id="912" name="Titre 1">
            <a:extLst>
              <a:ext uri="{FF2B5EF4-FFF2-40B4-BE49-F238E27FC236}">
                <a16:creationId xmlns:a16="http://schemas.microsoft.com/office/drawing/2014/main" id="{7B21605C-5AC7-43DE-ACFF-978196107223}"/>
              </a:ext>
            </a:extLst>
          </p:cNvPr>
          <p:cNvSpPr txBox="1">
            <a:spLocks/>
          </p:cNvSpPr>
          <p:nvPr/>
        </p:nvSpPr>
        <p:spPr>
          <a:xfrm>
            <a:off x="5895062" y="1310528"/>
            <a:ext cx="3254396" cy="1940765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B41621"/>
                </a:solidFill>
                <a:latin typeface="Arial" charset="0"/>
              </a:defRPr>
            </a:lvl9pPr>
          </a:lstStyle>
          <a:p>
            <a:pPr marL="171450" indent="-171450" algn="just">
              <a:buFont typeface="Wingdings" panose="05000000000000000000" pitchFamily="2" charset="2"/>
              <a:buChar char="Ø"/>
              <a:defRPr/>
            </a:pPr>
            <a:r>
              <a:rPr lang="en-GB" sz="1500" b="0" dirty="0" i="1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Hypothesis of “</a:t>
            </a:r>
            <a:r>
              <a:rPr lang="en-GB" sz="1500" dirty="0" i="1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continuous material</a:t>
            </a:r>
            <a:r>
              <a:rPr lang="en-GB" sz="1500" b="0" dirty="0" i="1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” in DIC </a:t>
            </a:r>
            <a:r>
              <a:rPr lang="en-GB" sz="1500" b="0" dirty="0" smtClean="0" i="1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calculations </a:t>
            </a:r>
          </a:p>
          <a:p>
            <a:pPr marL="171450" indent="-171450" algn="just">
              <a:buFont typeface="Wingdings" panose="05000000000000000000" pitchFamily="2" charset="2"/>
              <a:buChar char="Ø"/>
              <a:defRPr/>
            </a:pPr>
            <a:r>
              <a:rPr lang="en-GB" sz="1500" b="0" dirty="0" smtClean="0" i="1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Rather </a:t>
            </a:r>
            <a:r>
              <a:rPr lang="en-GB" sz="1500" dirty="0" i="1">
                <a:solidFill>
                  <a:schemeClr val="tx1"/>
                </a:solidFill>
                <a:ea typeface="+mn-ea"/>
                <a:sym typeface="Wingdings" panose="05000000000000000000" pitchFamily="2" charset="2"/>
              </a:rPr>
              <a:t>bad </a:t>
            </a:r>
            <a:r>
              <a:rPr lang="en-GB" sz="1500" kern="0" dirty="0" i="1">
                <a:solidFill>
                  <a:schemeClr val="tx1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spatial resolution </a:t>
            </a:r>
            <a:br>
              <a:rPr lang="en-GB" sz="1500" kern="0" dirty="0">
                <a:solidFill>
                  <a:schemeClr val="tx1"/>
                </a:solidFill>
                <a:cs typeface="Arial" panose="020B0604020202020204" pitchFamily="34" charset="0"/>
                <a:sym typeface="Wingdings" panose="05000000000000000000" pitchFamily="2" charset="2"/>
              </a:rPr>
            </a:br>
            <a:r>
              <a:rPr lang="en-GB" sz="1500" kern="0" dirty="0" i="1">
                <a:solidFill>
                  <a:schemeClr val="tx1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of </a:t>
            </a:r>
            <a:r>
              <a:rPr lang="en-GB" sz="1500" kern="0" dirty="0" smtClean="0" i="1">
                <a:solidFill>
                  <a:schemeClr val="tx1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cracks</a:t>
            </a:r>
            <a:endParaRPr lang="en-GB" sz="1500" b="0" kern="0" dirty="0">
              <a:solidFill>
                <a:schemeClr val="tx1"/>
              </a:solidFill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0854" y="6141645"/>
            <a:ext cx="91063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1200" dirty="0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J.C. Dupré</a:t>
            </a:r>
            <a:r>
              <a:rPr lang="pl-PL" sz="1200" dirty="0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P. Doumalin, Y. Belrhiti, I. Khlifi, O. Pop, M. Huger</a:t>
            </a:r>
            <a:r>
              <a:rPr lang="pl-PL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Detection of cracks in refractory materials by an enhanced digital image correlation technique</a:t>
            </a:r>
            <a:r>
              <a:rPr lang="pl-PL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</a:t>
            </a:r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Journal of Materials Science</a:t>
            </a:r>
            <a:r>
              <a:rPr lang="pl-PL" sz="1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rPr>
              <a:t>, 2, 2018</a:t>
            </a:r>
            <a:endParaRPr lang="en-US" sz="12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sp>
        <p:nvSpPr>
          <p:cNvPr id="741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smtClean="0" i="1"/>
              <a:t>Robert Kaczmarek, IRCER-UNILIM, Journées annuelles GFC 2018</a:t>
            </a:r>
            <a:endParaRPr lang="en-US" sz="1200" dirty="0"/>
          </a:p>
        </p:txBody>
      </p:sp>
      <p:cxnSp>
        <p:nvCxnSpPr>
          <p:cNvPr id="80" name="Straight Connector 79"/>
          <p:cNvCxnSpPr>
            <a:endCxn id="58" idx="0"/>
          </p:cNvCxnSpPr>
          <p:nvPr/>
        </p:nvCxnSpPr>
        <p:spPr>
          <a:xfrm>
            <a:off x="1920907" y="1727136"/>
            <a:ext cx="244155" cy="321587"/>
          </a:xfrm>
          <a:prstGeom prst="line">
            <a:avLst/>
          </a:prstGeom>
          <a:ln w="190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7" name="Straight Connector 746"/>
          <p:cNvCxnSpPr/>
          <p:nvPr/>
        </p:nvCxnSpPr>
        <p:spPr>
          <a:xfrm flipV="1">
            <a:off x="1925712" y="1722998"/>
            <a:ext cx="238720" cy="319644"/>
          </a:xfrm>
          <a:prstGeom prst="line">
            <a:avLst/>
          </a:prstGeom>
          <a:ln w="190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2" name="Straight Connector 751"/>
          <p:cNvCxnSpPr/>
          <p:nvPr/>
        </p:nvCxnSpPr>
        <p:spPr>
          <a:xfrm>
            <a:off x="3985474" y="1728282"/>
            <a:ext cx="192691" cy="290212"/>
          </a:xfrm>
          <a:prstGeom prst="line">
            <a:avLst/>
          </a:prstGeom>
          <a:ln w="190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3" name="Straight Connector 752"/>
          <p:cNvCxnSpPr/>
          <p:nvPr/>
        </p:nvCxnSpPr>
        <p:spPr>
          <a:xfrm flipV="1">
            <a:off x="3937292" y="1694315"/>
            <a:ext cx="290361" cy="359242"/>
          </a:xfrm>
          <a:prstGeom prst="line">
            <a:avLst/>
          </a:prstGeom>
          <a:ln w="19050">
            <a:solidFill>
              <a:srgbClr val="00A8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3" name="ZoneTexte 237">
            <a:extLst>
              <a:ext uri="{FF2B5EF4-FFF2-40B4-BE49-F238E27FC236}">
                <a16:creationId xmlns:a16="http://schemas.microsoft.com/office/drawing/2014/main" id="{30A38CD5-689E-4427-8917-21E6F90633D0}"/>
              </a:ext>
            </a:extLst>
          </p:cNvPr>
          <p:cNvSpPr txBox="1"/>
          <p:nvPr/>
        </p:nvSpPr>
        <p:spPr>
          <a:xfrm>
            <a:off x="689684" y="4958756"/>
            <a:ext cx="58575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400" b="1" dirty="0" i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XC?</a:t>
            </a:r>
          </a:p>
        </p:txBody>
      </p:sp>
      <p:sp>
        <p:nvSpPr>
          <p:cNvPr id="764" name="Rectangle 240">
            <a:extLst>
              <a:ext uri="{FF2B5EF4-FFF2-40B4-BE49-F238E27FC236}">
                <a16:creationId xmlns:a16="http://schemas.microsoft.com/office/drawing/2014/main" id="{62ABF851-3B90-4963-8C18-F11360482D4E}"/>
              </a:ext>
            </a:extLst>
          </p:cNvPr>
          <p:cNvSpPr/>
          <p:nvPr/>
        </p:nvSpPr>
        <p:spPr>
          <a:xfrm>
            <a:off x="49900" y="5347225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fr-FR" sz="1200" baseline="-250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65" name="Rectangle 241">
            <a:extLst>
              <a:ext uri="{FF2B5EF4-FFF2-40B4-BE49-F238E27FC236}">
                <a16:creationId xmlns:a16="http://schemas.microsoft.com/office/drawing/2014/main" id="{400C6B91-741F-425E-A330-C6B5DB35517A}"/>
              </a:ext>
            </a:extLst>
          </p:cNvPr>
          <p:cNvSpPr/>
          <p:nvPr/>
        </p:nvSpPr>
        <p:spPr>
          <a:xfrm>
            <a:off x="1494110" y="5017898"/>
            <a:ext cx="46440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altLang="fr-FR" sz="12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altLang="fr-FR" sz="1200" baseline="-25000" dirty="0" i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766" name="Forme libre 242">
            <a:extLst>
              <a:ext uri="{FF2B5EF4-FFF2-40B4-BE49-F238E27FC236}">
                <a16:creationId xmlns:a16="http://schemas.microsoft.com/office/drawing/2014/main" id="{32AD5A66-B08A-4B8E-AD0D-33C3B7AB57A1}"/>
              </a:ext>
            </a:extLst>
          </p:cNvPr>
          <p:cNvSpPr/>
          <p:nvPr/>
        </p:nvSpPr>
        <p:spPr>
          <a:xfrm>
            <a:off x="537879" y="4956872"/>
            <a:ext cx="2111375" cy="804545"/>
          </a:xfrm>
          <a:custGeom>
            <a:avLst/>
            <a:gdLst>
              <a:gd name="connsiteX0" fmla="*/ 0 w 2041301"/>
              <a:gd name="connsiteY0" fmla="*/ 804930 h 804930"/>
              <a:gd name="connsiteX1" fmla="*/ 173864 w 2041301"/>
              <a:gd name="connsiteY1" fmla="*/ 0 h 804930"/>
              <a:gd name="connsiteX2" fmla="*/ 2034862 w 2041301"/>
              <a:gd name="connsiteY2" fmla="*/ 12879 h 804930"/>
              <a:gd name="connsiteX3" fmla="*/ 2041301 w 2041301"/>
              <a:gd name="connsiteY3" fmla="*/ 804930 h 804930"/>
              <a:gd name="connsiteX4" fmla="*/ 0 w 2041301"/>
              <a:gd name="connsiteY4" fmla="*/ 804930 h 804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1301" h="804930">
                <a:moveTo>
                  <a:pt x="0" y="804930"/>
                </a:moveTo>
                <a:lnTo>
                  <a:pt x="173864" y="0"/>
                </a:lnTo>
                <a:lnTo>
                  <a:pt x="2034862" y="12879"/>
                </a:lnTo>
                <a:cubicBezTo>
                  <a:pt x="2037008" y="276896"/>
                  <a:pt x="2039155" y="540913"/>
                  <a:pt x="2041301" y="804930"/>
                </a:cubicBezTo>
                <a:lnTo>
                  <a:pt x="0" y="804930"/>
                </a:ln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/>
            <a:endParaRPr lang="fr-FR"/>
          </a:p>
        </p:txBody>
      </p:sp>
      <p:sp>
        <p:nvSpPr>
          <p:cNvPr id="767" name="Forme libre 243">
            <a:extLst>
              <a:ext uri="{FF2B5EF4-FFF2-40B4-BE49-F238E27FC236}">
                <a16:creationId xmlns:a16="http://schemas.microsoft.com/office/drawing/2014/main" id="{E688C52E-35D0-4639-BC76-146F52E25E9B}"/>
              </a:ext>
            </a:extLst>
          </p:cNvPr>
          <p:cNvSpPr/>
          <p:nvPr/>
        </p:nvSpPr>
        <p:spPr>
          <a:xfrm>
            <a:off x="74209" y="4945821"/>
            <a:ext cx="633095" cy="817245"/>
          </a:xfrm>
          <a:custGeom>
            <a:avLst/>
            <a:gdLst>
              <a:gd name="connsiteX0" fmla="*/ 2478 w 633543"/>
              <a:gd name="connsiteY0" fmla="*/ 0 h 817808"/>
              <a:gd name="connsiteX1" fmla="*/ 633543 w 633543"/>
              <a:gd name="connsiteY1" fmla="*/ 12878 h 817808"/>
              <a:gd name="connsiteX2" fmla="*/ 466117 w 633543"/>
              <a:gd name="connsiteY2" fmla="*/ 817808 h 817808"/>
              <a:gd name="connsiteX3" fmla="*/ 2478 w 633543"/>
              <a:gd name="connsiteY3" fmla="*/ 817808 h 817808"/>
              <a:gd name="connsiteX4" fmla="*/ 2478 w 633543"/>
              <a:gd name="connsiteY4" fmla="*/ 0 h 817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543" h="817808">
                <a:moveTo>
                  <a:pt x="2478" y="0"/>
                </a:moveTo>
                <a:lnTo>
                  <a:pt x="633543" y="12878"/>
                </a:lnTo>
                <a:lnTo>
                  <a:pt x="466117" y="817808"/>
                </a:lnTo>
                <a:lnTo>
                  <a:pt x="2478" y="817808"/>
                </a:lnTo>
                <a:cubicBezTo>
                  <a:pt x="332" y="551645"/>
                  <a:pt x="-1815" y="285481"/>
                  <a:pt x="2478" y="0"/>
                </a:cubicBezTo>
                <a:close/>
              </a:path>
            </a:pathLst>
          </a:cu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/>
            <a:endParaRPr lang="fr-FR"/>
          </a:p>
        </p:txBody>
      </p:sp>
      <p:cxnSp>
        <p:nvCxnSpPr>
          <p:cNvPr id="769" name="Connecteur droit 245">
            <a:extLst>
              <a:ext uri="{FF2B5EF4-FFF2-40B4-BE49-F238E27FC236}">
                <a16:creationId xmlns:a16="http://schemas.microsoft.com/office/drawing/2014/main" id="{5E785379-8DF5-4812-8F1C-C23F3F940916}"/>
              </a:ext>
            </a:extLst>
          </p:cNvPr>
          <p:cNvCxnSpPr/>
          <p:nvPr/>
        </p:nvCxnSpPr>
        <p:spPr>
          <a:xfrm flipH="1">
            <a:off x="523484" y="4792206"/>
            <a:ext cx="222307" cy="107309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1" name="Connecteur droit 248">
            <a:extLst>
              <a:ext uri="{FF2B5EF4-FFF2-40B4-BE49-F238E27FC236}">
                <a16:creationId xmlns:a16="http://schemas.microsoft.com/office/drawing/2014/main" id="{E62B6457-4002-4163-8470-07E08C25F46A}"/>
              </a:ext>
            </a:extLst>
          </p:cNvPr>
          <p:cNvCxnSpPr/>
          <p:nvPr/>
        </p:nvCxnSpPr>
        <p:spPr>
          <a:xfrm flipH="1">
            <a:off x="620923" y="4792206"/>
            <a:ext cx="14748" cy="10654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3" name="ZoneTexte 250">
            <a:extLst>
              <a:ext uri="{FF2B5EF4-FFF2-40B4-BE49-F238E27FC236}">
                <a16:creationId xmlns:a16="http://schemas.microsoft.com/office/drawing/2014/main" id="{9D939DDB-5781-4D3E-B736-FD7018B57D16}"/>
              </a:ext>
            </a:extLst>
          </p:cNvPr>
          <p:cNvSpPr txBox="1"/>
          <p:nvPr/>
        </p:nvSpPr>
        <p:spPr>
          <a:xfrm>
            <a:off x="1426459" y="5157727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dirty="0" i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74" name="ZoneTexte 251">
            <a:extLst>
              <a:ext uri="{FF2B5EF4-FFF2-40B4-BE49-F238E27FC236}">
                <a16:creationId xmlns:a16="http://schemas.microsoft.com/office/drawing/2014/main" id="{22446655-43DA-414F-A4C1-1E8B5800D207}"/>
              </a:ext>
            </a:extLst>
          </p:cNvPr>
          <p:cNvSpPr txBox="1"/>
          <p:nvPr/>
        </p:nvSpPr>
        <p:spPr>
          <a:xfrm>
            <a:off x="175681" y="5157726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dirty="0" i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79" name="ZoneTexte 256">
            <a:extLst>
              <a:ext uri="{FF2B5EF4-FFF2-40B4-BE49-F238E27FC236}">
                <a16:creationId xmlns:a16="http://schemas.microsoft.com/office/drawing/2014/main" id="{2A5796D7-CE13-4D3D-93AA-9F195A5FEC63}"/>
              </a:ext>
            </a:extLst>
          </p:cNvPr>
          <p:cNvSpPr txBox="1"/>
          <p:nvPr/>
        </p:nvSpPr>
        <p:spPr>
          <a:xfrm>
            <a:off x="476907" y="5158488"/>
            <a:ext cx="417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fr-FR" dirty="0" i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84" name="Zone de texte 2">
            <a:extLst>
              <a:ext uri="{FF2B5EF4-FFF2-40B4-BE49-F238E27FC236}">
                <a16:creationId xmlns:a16="http://schemas.microsoft.com/office/drawing/2014/main" id="{AEE969DC-829B-453D-AF3B-FF0EAFE8A6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25" y="4515687"/>
            <a:ext cx="474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spAutoFit/>
          </a:bodyPr>
          <a:lstStyle/>
          <a:p>
            <a:pPr>
              <a:spcAft>
                <a:spcPts val="0"/>
              </a:spcAft>
            </a:pPr>
            <a:r>
              <a:rPr lang="en-GB" sz="1800" dirty="0" i="1">
                <a:solidFill>
                  <a:srgbClr val="FF0000"/>
                </a:solidFill>
                <a:effectLst/>
                <a:latin typeface="Times"/>
                <a:ea typeface="Times New Roman"/>
                <a:cs typeface="Times New Roman"/>
                <a:sym typeface="Symbol"/>
              </a:rPr>
              <a:t> ?</a:t>
            </a:r>
            <a:endParaRPr lang="fr-FR" sz="1600" dirty="0">
              <a:solidFill>
                <a:srgbClr val="FF0000"/>
              </a:solidFill>
              <a:effectLst/>
              <a:latin typeface="Times"/>
              <a:ea typeface="Times New Roman"/>
              <a:cs typeface="Times New Roman"/>
            </a:endParaRPr>
          </a:p>
        </p:txBody>
      </p:sp>
      <p:sp>
        <p:nvSpPr>
          <p:cNvPr id="785" name="Line 118">
            <a:extLst>
              <a:ext uri="{FF2B5EF4-FFF2-40B4-BE49-F238E27FC236}">
                <a16:creationId xmlns:a16="http://schemas.microsoft.com/office/drawing/2014/main" id="{7CC734A1-B66F-473F-BDA9-925B2ACAB68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69989" y="3779263"/>
            <a:ext cx="828970" cy="1154398"/>
          </a:xfrm>
          <a:prstGeom prst="line">
            <a:avLst/>
          </a:prstGeom>
          <a:noFill/>
          <a:ln w="9525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>
              <a:solidFill>
                <a:srgbClr val="000000"/>
              </a:solidFill>
            </a:endParaRPr>
          </a:p>
        </p:txBody>
      </p:sp>
      <p:sp>
        <p:nvSpPr>
          <p:cNvPr id="74" name="Text Placeholder 7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70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561"/>
    </mc:Choice>
    <mc:Fallback xmlns="">
      <p:transition spd="slow" advTm="137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9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8" dur="5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1" dur="5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4" dur="5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7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9" grpId="0"/>
      <p:bldP spid="795" grpId="0" animBg="1"/>
      <p:bldP spid="796" grpId="0" animBg="1"/>
      <p:bldP spid="797" grpId="0"/>
      <p:bldP spid="798" grpId="0"/>
      <p:bldP spid="799" grpId="0" animBg="1"/>
      <p:bldP spid="800" grpId="0" animBg="1"/>
      <p:bldP spid="801" grpId="0"/>
      <p:bldP spid="802" grpId="0"/>
      <p:bldP spid="807" grpId="0" animBg="1"/>
      <p:bldP spid="808" grpId="0"/>
      <p:bldP spid="862" grpId="0" animBg="1"/>
      <p:bldP spid="863" grpId="0" animBg="1"/>
      <p:bldP spid="872" grpId="0"/>
      <p:bldP spid="873" grpId="0"/>
      <p:bldP spid="874" grpId="0" animBg="1"/>
      <p:bldP spid="875" grpId="0"/>
      <p:bldP spid="876" grpId="0"/>
      <p:bldP spid="877" grpId="0" animBg="1"/>
      <p:bldP spid="878" grpId="0" animBg="1"/>
      <p:bldP spid="879" grpId="0" animBg="1"/>
      <p:bldP spid="881" grpId="0"/>
      <p:bldP spid="882" grpId="0"/>
      <p:bldP spid="884" grpId="0"/>
      <p:bldP spid="885" grpId="0"/>
      <p:bldP spid="886" grpId="0"/>
      <p:bldP spid="891" grpId="0"/>
      <p:bldP spid="892" grpId="0"/>
      <p:bldP spid="893" grpId="0"/>
      <p:bldP spid="894" grpId="0"/>
      <p:bldP spid="895" grpId="0"/>
      <p:bldP spid="911" grpId="0"/>
      <p:bldP spid="59" grpId="0"/>
      <p:bldP spid="763" grpId="0" animBg="1"/>
      <p:bldP spid="764" grpId="0"/>
      <p:bldP spid="765" grpId="0"/>
      <p:bldP spid="766" grpId="0" animBg="1"/>
      <p:bldP spid="767" grpId="0" animBg="1"/>
      <p:bldP spid="773" grpId="0"/>
      <p:bldP spid="774" grpId="0"/>
      <p:bldP spid="779" grpId="0"/>
      <p:bldP spid="784" grpId="0"/>
      <p:bldP spid="7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idx="4294967295"/>
          </p:nvPr>
        </p:nvSpPr>
        <p:spPr>
          <a:xfrm>
            <a:off x="2212560" y="115413"/>
            <a:ext cx="6870270" cy="798987"/>
          </a:xfrm>
        </p:spPr>
        <p:txBody>
          <a:bodyPr>
            <a:noAutofit/>
          </a:bodyPr>
          <a:lstStyle/>
          <a:p>
            <a:r>
              <a:rPr lang="fr-FR" sz="2800" b="1" dirty="0" err="1"/>
              <a:t>P</a:t>
            </a:r>
            <a:r>
              <a:rPr lang="fr-FR" sz="2800" b="1" dirty="0" err="1" smtClean="0"/>
              <a:t>rocess</a:t>
            </a:r>
            <a:r>
              <a:rPr lang="fr-FR" sz="2800" b="1" dirty="0" smtClean="0"/>
              <a:t> </a:t>
            </a:r>
            <a:r>
              <a:rPr lang="fr-FR" sz="2800" b="1" dirty="0"/>
              <a:t>zone </a:t>
            </a:r>
            <a:r>
              <a:rPr lang="fr-FR" sz="2800" b="1" dirty="0" err="1"/>
              <a:t>evolution</a:t>
            </a:r>
            <a:r>
              <a:rPr lang="fr-FR" sz="2800" b="1" dirty="0"/>
              <a:t> </a:t>
            </a:r>
            <a:r>
              <a:rPr lang="fr-FR" sz="2800" b="1" dirty="0" err="1" smtClean="0"/>
              <a:t>observed</a:t>
            </a:r>
            <a:r>
              <a:rPr lang="fr-FR" sz="2800" b="1" dirty="0" smtClean="0"/>
              <a:t/>
            </a:r>
            <a:br>
              <a:rPr lang="fr-FR" sz="2800" b="1" dirty="0" smtClean="0"/>
            </a:br>
            <a:r>
              <a:rPr lang="fr-FR" sz="2800" b="1" dirty="0" smtClean="0"/>
              <a:t>by </a:t>
            </a:r>
            <a:r>
              <a:rPr lang="fr-FR" sz="2800" b="1" dirty="0"/>
              <a:t>DIC and 2P-DIC methods</a:t>
            </a:r>
            <a:endParaRPr lang="en-GB" sz="2800" b="1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801DE25-8AC7-472D-92F7-9B620CD21E5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2" name="ZoneTexte 32">
            <a:extLst>
              <a:ext uri="{FF2B5EF4-FFF2-40B4-BE49-F238E27FC236}">
                <a16:creationId xmlns:a16="http://schemas.microsoft.com/office/drawing/2014/main" id="{F94312DF-FDBC-4E50-BD10-C9D7BDADDD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527" y="6092666"/>
            <a:ext cx="92525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  <a:defRPr/>
            </a:pPr>
            <a:r>
              <a:rPr lang="en-GB" sz="2000" dirty="0" i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If ε &gt; </a:t>
            </a:r>
            <a:r>
              <a:rPr lang="en-GB" sz="2000" dirty="0" err="1" i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ε</a:t>
            </a:r>
            <a:r>
              <a:rPr lang="en-GB" sz="2000" baseline="-25000" dirty="0" err="1" i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s</a:t>
            </a:r>
            <a:r>
              <a:rPr lang="en-GB" sz="2000" dirty="0" i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  then </a:t>
            </a:r>
            <a:r>
              <a:rPr lang="en-GB" sz="2000" dirty="0" smtClean="0" i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pseudo strain </a:t>
            </a:r>
            <a:r>
              <a:rPr lang="en-GB" sz="2000" dirty="0" i="1">
                <a:solidFill>
                  <a:schemeClr val="tx1"/>
                </a:solidFill>
                <a:latin typeface="+mj-lt"/>
                <a:cs typeface="Calibri Light" panose="020F0302020204030204" pitchFamily="34" charset="0"/>
              </a:rPr>
              <a:t>corresponds locally to a crack</a:t>
            </a:r>
          </a:p>
        </p:txBody>
      </p:sp>
      <p:pic>
        <p:nvPicPr>
          <p:cNvPr id="13" name="Image 34">
            <a:extLst>
              <a:ext uri="{FF2B5EF4-FFF2-40B4-BE49-F238E27FC236}">
                <a16:creationId xmlns:a16="http://schemas.microsoft.com/office/drawing/2014/main" id="{2FB51310-C9DE-4741-85CC-C12261B235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9911" y="1239252"/>
            <a:ext cx="6480000" cy="2492308"/>
          </a:xfrm>
          <a:prstGeom prst="rect">
            <a:avLst/>
          </a:prstGeom>
        </p:spPr>
      </p:pic>
      <p:graphicFrame>
        <p:nvGraphicFramePr>
          <p:cNvPr id="14" name="Objet 35">
            <a:extLst>
              <a:ext uri="{FF2B5EF4-FFF2-40B4-BE49-F238E27FC236}">
                <a16:creationId xmlns:a16="http://schemas.microsoft.com/office/drawing/2014/main" id="{3C42E287-CDAA-44BD-BD1C-95CA54DB47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8122904"/>
              </p:ext>
            </p:extLst>
          </p:nvPr>
        </p:nvGraphicFramePr>
        <p:xfrm>
          <a:off x="1645686" y="3617980"/>
          <a:ext cx="6480000" cy="24923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7" name="Picture" r:id="rId5" imgW="6902299" imgH="1971757" progId="Word.Picture.8">
                  <p:embed/>
                </p:oleObj>
              </mc:Choice>
              <mc:Fallback>
                <p:oleObj name="Picture" r:id="rId5" imgW="6902299" imgH="1971757" progId="Word.Picture.8">
                  <p:embed/>
                  <p:pic>
                    <p:nvPicPr>
                      <p:cNvPr id="0" name="Picture 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45686" y="3617980"/>
                        <a:ext cx="6480000" cy="249230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ZoneTexte 96">
            <a:extLst>
              <a:ext uri="{FF2B5EF4-FFF2-40B4-BE49-F238E27FC236}">
                <a16:creationId xmlns:a16="http://schemas.microsoft.com/office/drawing/2014/main" id="{18148A90-C0CD-45B7-B13D-9C9E344B012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8635" y="1980356"/>
            <a:ext cx="185278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i="1">
                <a:latin typeface="+mj-lt"/>
              </a:rPr>
              <a:t>DIC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 i="1">
                <a:solidFill>
                  <a:schemeClr val="tx1"/>
                </a:solidFill>
                <a:latin typeface="+mj-lt"/>
              </a:rPr>
              <a:t>Digital </a:t>
            </a:r>
            <a:r>
              <a:rPr lang="en-GB" sz="1600" dirty="0" i="1">
                <a:latin typeface="+mj-lt"/>
              </a:rPr>
              <a:t>Image Correlation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ZoneTexte 96">
            <a:extLst>
              <a:ext uri="{FF2B5EF4-FFF2-40B4-BE49-F238E27FC236}">
                <a16:creationId xmlns:a16="http://schemas.microsoft.com/office/drawing/2014/main" id="{6475692D-F4FC-47E1-9564-C22DFAA183D8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20237" y="4316678"/>
            <a:ext cx="1989579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b="1" dirty="0" i="1">
                <a:latin typeface="+mj-lt"/>
              </a:rPr>
              <a:t>2P-DIC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sz="1600" dirty="0" i="1">
                <a:latin typeface="+mj-lt"/>
              </a:rPr>
              <a:t>Two Parts Digital Image Correlation</a:t>
            </a:r>
            <a:endParaRPr lang="en-GB" sz="16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Espace réservé du texte 4"/>
          <p:cNvSpPr txBox="1">
            <a:spLocks/>
          </p:cNvSpPr>
          <p:nvPr/>
        </p:nvSpPr>
        <p:spPr>
          <a:xfrm>
            <a:off x="0" y="6592569"/>
            <a:ext cx="6780628" cy="2654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1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/>
            <a:r>
              <a:rPr lang="en-GB" sz="1200" dirty="0" smtClean="0" i="1"/>
              <a:t>Robert Kaczmarek, IRCER-UNILIM, </a:t>
            </a:r>
            <a:r>
              <a:rPr lang="en-GB" sz="1200" dirty="0" err="1" smtClean="0" i="1"/>
              <a:t>Journées</a:t>
            </a:r>
            <a:r>
              <a:rPr lang="en-GB" sz="1200" dirty="0" smtClean="0" i="1"/>
              <a:t> </a:t>
            </a:r>
            <a:r>
              <a:rPr lang="en-GB" sz="1200" dirty="0" err="1" smtClean="0" i="1"/>
              <a:t>annuelles</a:t>
            </a:r>
            <a:r>
              <a:rPr lang="en-GB" sz="1200" dirty="0" smtClean="0" i="1"/>
              <a:t> GFC 2018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16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58"/>
    </mc:Choice>
    <mc:Fallback xmlns="">
      <p:transition spd="slow" advTm="50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7|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3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85AF1A32-00B4-4353-8147-EF41BDD05C29}" vid="{0CEC9CCF-7D16-4AFE-862D-3751299C75C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17051</TotalTime>
  <Words>1381</Words>
  <Application>Microsoft Office PowerPoint</Application>
  <PresentationFormat>On-screen Show (4:3)</PresentationFormat>
  <Paragraphs>354</Paragraphs>
  <Slides>17</Slides>
  <Notes>15</Notes>
  <HiddenSlides>3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33" baseType="lpstr">
      <vt:lpstr>Arial</vt:lpstr>
      <vt:lpstr>Arial (body)</vt:lpstr>
      <vt:lpstr>Calibri</vt:lpstr>
      <vt:lpstr>Calibri Light</vt:lpstr>
      <vt:lpstr>Cambria Math</vt:lpstr>
      <vt:lpstr>Comic Sans MS</vt:lpstr>
      <vt:lpstr>New York</vt:lpstr>
      <vt:lpstr>Symbol</vt:lpstr>
      <vt:lpstr>Times</vt:lpstr>
      <vt:lpstr>Times New Roman</vt:lpstr>
      <vt:lpstr>Wingdings</vt:lpstr>
      <vt:lpstr>Wingdings 3</vt:lpstr>
      <vt:lpstr>Thème Office</vt:lpstr>
      <vt:lpstr>Picture</vt:lpstr>
      <vt:lpstr>Equation</vt:lpstr>
      <vt:lpstr>Équation</vt:lpstr>
      <vt:lpstr>Experimental fracture behaviour characterisation of refractories by Refined Digital Image Correlation method</vt:lpstr>
      <vt:lpstr>Presentation plan</vt:lpstr>
      <vt:lpstr>FIRE</vt:lpstr>
      <vt:lpstr>What is ATHOR ?</vt:lpstr>
      <vt:lpstr>Thermomechanical behaviour of refractory materials</vt:lpstr>
      <vt:lpstr>Industrial magnesia-spinel materials</vt:lpstr>
      <vt:lpstr>Fracture behavior characterization by wedge splitting test (WST)</vt:lpstr>
      <vt:lpstr>DIC vs. 2P-DIC for crack monitoring</vt:lpstr>
      <vt:lpstr>Process zone evolution observed by DIC and 2P-DIC methods</vt:lpstr>
      <vt:lpstr>Load-displacement curves</vt:lpstr>
      <vt:lpstr>Fracture behaviour</vt:lpstr>
      <vt:lpstr>Damage evaluation by 2P-DIC</vt:lpstr>
      <vt:lpstr>Conclusions &amp; perspectives</vt:lpstr>
      <vt:lpstr>Thank you for your attention</vt:lpstr>
      <vt:lpstr>Pseudo-strain threshold adjusting in 2P-DIC method</vt:lpstr>
      <vt:lpstr>Standard DIC vs. 2P-DIC</vt:lpstr>
      <vt:lpstr>Two parts digital image correlation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barsukd</dc:creator>
  <cp:lastModifiedBy>Robert Kaczmarek</cp:lastModifiedBy>
  <cp:revision>321</cp:revision>
  <dcterms:created xsi:type="dcterms:W3CDTF">2017-11-10T22:10:46Z</dcterms:created>
  <dcterms:modified xsi:type="dcterms:W3CDTF">2018-03-24T19:39:26Z</dcterms:modified>
</cp:coreProperties>
</file>